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71"/>
  </p:notesMasterIdLst>
  <p:handoutMasterIdLst>
    <p:handoutMasterId r:id="rId72"/>
  </p:handoutMasterIdLst>
  <p:sldIdLst>
    <p:sldId id="256" r:id="rId2"/>
    <p:sldId id="264" r:id="rId3"/>
    <p:sldId id="265" r:id="rId4"/>
    <p:sldId id="310" r:id="rId5"/>
    <p:sldId id="366" r:id="rId6"/>
    <p:sldId id="336" r:id="rId7"/>
    <p:sldId id="318" r:id="rId8"/>
    <p:sldId id="332" r:id="rId9"/>
    <p:sldId id="406" r:id="rId10"/>
    <p:sldId id="283" r:id="rId11"/>
    <p:sldId id="261" r:id="rId12"/>
    <p:sldId id="362" r:id="rId13"/>
    <p:sldId id="395" r:id="rId14"/>
    <p:sldId id="276" r:id="rId15"/>
    <p:sldId id="309" r:id="rId16"/>
    <p:sldId id="347"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0" r:id="rId35"/>
    <p:sldId id="431" r:id="rId36"/>
    <p:sldId id="432" r:id="rId37"/>
    <p:sldId id="433" r:id="rId38"/>
    <p:sldId id="434" r:id="rId39"/>
    <p:sldId id="435" r:id="rId40"/>
    <p:sldId id="282" r:id="rId41"/>
    <p:sldId id="373" r:id="rId42"/>
    <p:sldId id="405" r:id="rId43"/>
    <p:sldId id="268" r:id="rId44"/>
    <p:sldId id="267" r:id="rId45"/>
    <p:sldId id="360" r:id="rId46"/>
    <p:sldId id="343" r:id="rId47"/>
    <p:sldId id="277" r:id="rId48"/>
    <p:sldId id="298" r:id="rId49"/>
    <p:sldId id="402" r:id="rId50"/>
    <p:sldId id="302" r:id="rId51"/>
    <p:sldId id="330" r:id="rId52"/>
    <p:sldId id="361" r:id="rId53"/>
    <p:sldId id="355" r:id="rId54"/>
    <p:sldId id="372" r:id="rId55"/>
    <p:sldId id="306" r:id="rId56"/>
    <p:sldId id="390" r:id="rId57"/>
    <p:sldId id="356" r:id="rId58"/>
    <p:sldId id="409" r:id="rId59"/>
    <p:sldId id="410" r:id="rId60"/>
    <p:sldId id="411" r:id="rId61"/>
    <p:sldId id="412" r:id="rId62"/>
    <p:sldId id="382" r:id="rId63"/>
    <p:sldId id="407" r:id="rId64"/>
    <p:sldId id="408" r:id="rId65"/>
    <p:sldId id="288" r:id="rId66"/>
    <p:sldId id="388" r:id="rId67"/>
    <p:sldId id="403" r:id="rId68"/>
    <p:sldId id="404" r:id="rId69"/>
    <p:sldId id="297" r:id="rId7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158" y="114"/>
      </p:cViewPr>
      <p:guideLst>
        <p:guide orient="horz" pos="2160"/>
        <p:guide pos="2880"/>
      </p:guideLst>
    </p:cSldViewPr>
  </p:slideViewPr>
  <p:notesTextViewPr>
    <p:cViewPr>
      <p:scale>
        <a:sx n="1" d="1"/>
        <a:sy n="1" d="1"/>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896F01D5-D168-43EF-987D-C1E7A668A60A}" type="datetimeFigureOut">
              <a:rPr lang="en-US" smtClean="0"/>
              <a:t>8/23/2016</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FD999A6-8EE3-4CC2-AAB8-47A76F66A0E7}" type="slidenum">
              <a:rPr lang="en-US" smtClean="0"/>
              <a:t>‹#›</a:t>
            </a:fld>
            <a:endParaRPr lang="en-US"/>
          </a:p>
        </p:txBody>
      </p:sp>
    </p:spTree>
    <p:extLst>
      <p:ext uri="{BB962C8B-B14F-4D97-AF65-F5344CB8AC3E}">
        <p14:creationId xmlns:p14="http://schemas.microsoft.com/office/powerpoint/2010/main" val="3219755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0"/>
            <a:ext cx="2972421" cy="466578"/>
          </a:xfrm>
          <a:prstGeom prst="rect">
            <a:avLst/>
          </a:prstGeom>
        </p:spPr>
        <p:txBody>
          <a:bodyPr vert="horz" lIns="91440" tIns="45720" rIns="91440" bIns="45720" rtlCol="0"/>
          <a:lstStyle>
            <a:lvl1pPr algn="r">
              <a:defRPr sz="1200"/>
            </a:lvl1pPr>
          </a:lstStyle>
          <a:p>
            <a:fld id="{FD27C1CB-828E-4FDF-A3BB-FFC0DD1385C6}" type="datetimeFigureOut">
              <a:rPr lang="en-US" smtClean="0"/>
              <a:t>8/23/2016</a:t>
            </a:fld>
            <a:endParaRPr lang="en-US"/>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4033"/>
            <a:ext cx="5485158" cy="366071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822"/>
            <a:ext cx="2972421" cy="4665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29822"/>
            <a:ext cx="2972421" cy="466578"/>
          </a:xfrm>
          <a:prstGeom prst="rect">
            <a:avLst/>
          </a:prstGeom>
        </p:spPr>
        <p:txBody>
          <a:bodyPr vert="horz" lIns="91440" tIns="45720" rIns="91440" bIns="45720" rtlCol="0" anchor="b"/>
          <a:lstStyle>
            <a:lvl1pPr algn="r">
              <a:defRPr sz="1200"/>
            </a:lvl1pPr>
          </a:lstStyle>
          <a:p>
            <a:fld id="{9D923671-C1B3-4508-B28C-4372689AA518}" type="slidenum">
              <a:rPr lang="en-US" smtClean="0"/>
              <a:t>‹#›</a:t>
            </a:fld>
            <a:endParaRPr lang="en-US"/>
          </a:p>
        </p:txBody>
      </p:sp>
    </p:spTree>
    <p:extLst>
      <p:ext uri="{BB962C8B-B14F-4D97-AF65-F5344CB8AC3E}">
        <p14:creationId xmlns:p14="http://schemas.microsoft.com/office/powerpoint/2010/main" val="154545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a:t>
            </a:fld>
            <a:endParaRPr lang="en-US"/>
          </a:p>
        </p:txBody>
      </p:sp>
    </p:spTree>
    <p:extLst>
      <p:ext uri="{BB962C8B-B14F-4D97-AF65-F5344CB8AC3E}">
        <p14:creationId xmlns:p14="http://schemas.microsoft.com/office/powerpoint/2010/main" val="1041284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14</a:t>
            </a:fld>
            <a:endParaRPr lang="en-US"/>
          </a:p>
        </p:txBody>
      </p:sp>
    </p:spTree>
    <p:extLst>
      <p:ext uri="{BB962C8B-B14F-4D97-AF65-F5344CB8AC3E}">
        <p14:creationId xmlns:p14="http://schemas.microsoft.com/office/powerpoint/2010/main" val="519037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15</a:t>
            </a:fld>
            <a:endParaRPr lang="en-US"/>
          </a:p>
        </p:txBody>
      </p:sp>
    </p:spTree>
    <p:extLst>
      <p:ext uri="{BB962C8B-B14F-4D97-AF65-F5344CB8AC3E}">
        <p14:creationId xmlns:p14="http://schemas.microsoft.com/office/powerpoint/2010/main" val="383483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changed</a:t>
            </a:r>
            <a:r>
              <a:rPr lang="en-US" baseline="0" dirty="0" smtClean="0"/>
              <a:t> PROJECT to PROGRAM to keep it consistent…unless we change the whole name.</a:t>
            </a:r>
          </a:p>
          <a:p>
            <a:endParaRPr lang="en-US" baseline="0" dirty="0" smtClean="0"/>
          </a:p>
          <a:p>
            <a:pPr lvl="0" algn="ctr"/>
            <a:r>
              <a:rPr lang="en-US" baseline="0" dirty="0" smtClean="0"/>
              <a:t>I eliminated:  </a:t>
            </a:r>
            <a:r>
              <a:rPr lang="en-US" sz="1200" dirty="0" smtClean="0">
                <a:solidFill>
                  <a:srgbClr val="663300"/>
                </a:solidFill>
              </a:rPr>
              <a:t>Develop and produce prosthetic limbs and devices for the physically impaired at the  </a:t>
            </a:r>
            <a:r>
              <a:rPr lang="en-US" sz="1200" b="1" i="1" dirty="0" smtClean="0">
                <a:solidFill>
                  <a:srgbClr val="663300"/>
                </a:solidFill>
              </a:rPr>
              <a:t>Center for Innovation and Technology.  This is really a ”PROJECT” UNDER THE PROGRAM</a:t>
            </a:r>
            <a:r>
              <a:rPr lang="en-US" sz="1200" b="1" i="1" baseline="0" dirty="0" smtClean="0">
                <a:solidFill>
                  <a:srgbClr val="663300"/>
                </a:solidFill>
              </a:rPr>
              <a:t> DIGNITY, RIGHT?</a:t>
            </a:r>
          </a:p>
          <a:p>
            <a:pPr lvl="0" algn="ctr"/>
            <a:r>
              <a:rPr lang="en-US" sz="1200" b="1" i="1" baseline="0" dirty="0" smtClean="0">
                <a:solidFill>
                  <a:srgbClr val="663300"/>
                </a:solidFill>
              </a:rPr>
              <a:t>SO…I ADDED THE NEXT SLIDE.</a:t>
            </a:r>
            <a:endParaRPr lang="en-US" sz="1200" b="1" i="1" dirty="0" smtClean="0">
              <a:solidFill>
                <a:srgbClr val="663300"/>
              </a:solidFill>
            </a:endParaRPr>
          </a:p>
          <a:p>
            <a:pPr lvl="0" algn="ctr"/>
            <a:endParaRPr lang="en-US" sz="1200" b="1" i="1" dirty="0" smtClean="0">
              <a:solidFill>
                <a:srgbClr val="663300"/>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27</a:t>
            </a:fld>
            <a:endParaRPr lang="en-US"/>
          </a:p>
        </p:txBody>
      </p:sp>
    </p:spTree>
    <p:extLst>
      <p:ext uri="{BB962C8B-B14F-4D97-AF65-F5344CB8AC3E}">
        <p14:creationId xmlns:p14="http://schemas.microsoft.com/office/powerpoint/2010/main" val="110191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changed</a:t>
            </a:r>
            <a:r>
              <a:rPr lang="en-US" baseline="0" dirty="0" smtClean="0"/>
              <a:t> PROJECT to PROGRAM to keep it consistent…unless we change the whole name.</a:t>
            </a:r>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28</a:t>
            </a:fld>
            <a:endParaRPr lang="en-US"/>
          </a:p>
        </p:txBody>
      </p:sp>
    </p:spTree>
    <p:extLst>
      <p:ext uri="{BB962C8B-B14F-4D97-AF65-F5344CB8AC3E}">
        <p14:creationId xmlns:p14="http://schemas.microsoft.com/office/powerpoint/2010/main" val="287155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http://www.iaf.gov/resources/publications/annual-reports/2004/nicaragua</a:t>
            </a:r>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31</a:t>
            </a:fld>
            <a:endParaRPr lang="en-US"/>
          </a:p>
        </p:txBody>
      </p:sp>
    </p:spTree>
    <p:extLst>
      <p:ext uri="{BB962C8B-B14F-4D97-AF65-F5344CB8AC3E}">
        <p14:creationId xmlns:p14="http://schemas.microsoft.com/office/powerpoint/2010/main" val="124536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star symbol indicates a video link</a:t>
            </a:r>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32</a:t>
            </a:fld>
            <a:endParaRPr lang="en-US"/>
          </a:p>
        </p:txBody>
      </p:sp>
    </p:spTree>
    <p:extLst>
      <p:ext uri="{BB962C8B-B14F-4D97-AF65-F5344CB8AC3E}">
        <p14:creationId xmlns:p14="http://schemas.microsoft.com/office/powerpoint/2010/main" val="423453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155,000 American active-duty and veteran men and women suffer from PTSD. </a:t>
            </a:r>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36</a:t>
            </a:fld>
            <a:endParaRPr lang="en-US"/>
          </a:p>
        </p:txBody>
      </p:sp>
    </p:spTree>
    <p:extLst>
      <p:ext uri="{BB962C8B-B14F-4D97-AF65-F5344CB8AC3E}">
        <p14:creationId xmlns:p14="http://schemas.microsoft.com/office/powerpoint/2010/main" val="2206455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added this slide</a:t>
            </a:r>
            <a:endParaRPr lang="en-US" dirty="0"/>
          </a:p>
        </p:txBody>
      </p:sp>
      <p:sp>
        <p:nvSpPr>
          <p:cNvPr id="4" name="Slide Number Placeholder 3"/>
          <p:cNvSpPr>
            <a:spLocks noGrp="1"/>
          </p:cNvSpPr>
          <p:nvPr>
            <p:ph type="sldNum" sz="quarter" idx="10"/>
          </p:nvPr>
        </p:nvSpPr>
        <p:spPr/>
        <p:txBody>
          <a:bodyPr/>
          <a:lstStyle/>
          <a:p>
            <a:fld id="{571648EB-6B8A-4D31-B85C-F9AEF7388583}" type="slidenum">
              <a:rPr lang="en-US" smtClean="0"/>
              <a:t>38</a:t>
            </a:fld>
            <a:endParaRPr lang="en-US"/>
          </a:p>
        </p:txBody>
      </p:sp>
    </p:spTree>
    <p:extLst>
      <p:ext uri="{BB962C8B-B14F-4D97-AF65-F5344CB8AC3E}">
        <p14:creationId xmlns:p14="http://schemas.microsoft.com/office/powerpoint/2010/main" val="922217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40</a:t>
            </a:fld>
            <a:endParaRPr lang="en-US"/>
          </a:p>
        </p:txBody>
      </p:sp>
    </p:spTree>
    <p:extLst>
      <p:ext uri="{BB962C8B-B14F-4D97-AF65-F5344CB8AC3E}">
        <p14:creationId xmlns:p14="http://schemas.microsoft.com/office/powerpoint/2010/main" val="2320924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43</a:t>
            </a:fld>
            <a:endParaRPr lang="en-US"/>
          </a:p>
        </p:txBody>
      </p:sp>
    </p:spTree>
    <p:extLst>
      <p:ext uri="{BB962C8B-B14F-4D97-AF65-F5344CB8AC3E}">
        <p14:creationId xmlns:p14="http://schemas.microsoft.com/office/powerpoint/2010/main" val="375711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2</a:t>
            </a:fld>
            <a:endParaRPr lang="en-US"/>
          </a:p>
        </p:txBody>
      </p:sp>
    </p:spTree>
    <p:extLst>
      <p:ext uri="{BB962C8B-B14F-4D97-AF65-F5344CB8AC3E}">
        <p14:creationId xmlns:p14="http://schemas.microsoft.com/office/powerpoint/2010/main" val="1072986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44</a:t>
            </a:fld>
            <a:endParaRPr lang="en-US"/>
          </a:p>
        </p:txBody>
      </p:sp>
    </p:spTree>
    <p:extLst>
      <p:ext uri="{BB962C8B-B14F-4D97-AF65-F5344CB8AC3E}">
        <p14:creationId xmlns:p14="http://schemas.microsoft.com/office/powerpoint/2010/main" val="368825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47</a:t>
            </a:fld>
            <a:endParaRPr lang="en-US"/>
          </a:p>
        </p:txBody>
      </p:sp>
    </p:spTree>
    <p:extLst>
      <p:ext uri="{BB962C8B-B14F-4D97-AF65-F5344CB8AC3E}">
        <p14:creationId xmlns:p14="http://schemas.microsoft.com/office/powerpoint/2010/main" val="1720391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48</a:t>
            </a:fld>
            <a:endParaRPr lang="en-US"/>
          </a:p>
        </p:txBody>
      </p:sp>
    </p:spTree>
    <p:extLst>
      <p:ext uri="{BB962C8B-B14F-4D97-AF65-F5344CB8AC3E}">
        <p14:creationId xmlns:p14="http://schemas.microsoft.com/office/powerpoint/2010/main" val="1385431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50</a:t>
            </a:fld>
            <a:endParaRPr lang="en-US"/>
          </a:p>
        </p:txBody>
      </p:sp>
    </p:spTree>
    <p:extLst>
      <p:ext uri="{BB962C8B-B14F-4D97-AF65-F5344CB8AC3E}">
        <p14:creationId xmlns:p14="http://schemas.microsoft.com/office/powerpoint/2010/main" val="244943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51</a:t>
            </a:fld>
            <a:endParaRPr lang="en-US"/>
          </a:p>
        </p:txBody>
      </p:sp>
    </p:spTree>
    <p:extLst>
      <p:ext uri="{BB962C8B-B14F-4D97-AF65-F5344CB8AC3E}">
        <p14:creationId xmlns:p14="http://schemas.microsoft.com/office/powerpoint/2010/main" val="2820095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55</a:t>
            </a:fld>
            <a:endParaRPr lang="en-US"/>
          </a:p>
        </p:txBody>
      </p:sp>
    </p:spTree>
    <p:extLst>
      <p:ext uri="{BB962C8B-B14F-4D97-AF65-F5344CB8AC3E}">
        <p14:creationId xmlns:p14="http://schemas.microsoft.com/office/powerpoint/2010/main" val="3433724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65</a:t>
            </a:fld>
            <a:endParaRPr lang="en-US"/>
          </a:p>
        </p:txBody>
      </p:sp>
    </p:spTree>
    <p:extLst>
      <p:ext uri="{BB962C8B-B14F-4D97-AF65-F5344CB8AC3E}">
        <p14:creationId xmlns:p14="http://schemas.microsoft.com/office/powerpoint/2010/main" val="421155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69</a:t>
            </a:fld>
            <a:endParaRPr lang="en-US"/>
          </a:p>
        </p:txBody>
      </p:sp>
    </p:spTree>
    <p:extLst>
      <p:ext uri="{BB962C8B-B14F-4D97-AF65-F5344CB8AC3E}">
        <p14:creationId xmlns:p14="http://schemas.microsoft.com/office/powerpoint/2010/main" val="163039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3</a:t>
            </a:fld>
            <a:endParaRPr lang="en-US"/>
          </a:p>
        </p:txBody>
      </p:sp>
    </p:spTree>
    <p:extLst>
      <p:ext uri="{BB962C8B-B14F-4D97-AF65-F5344CB8AC3E}">
        <p14:creationId xmlns:p14="http://schemas.microsoft.com/office/powerpoint/2010/main" val="423517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4</a:t>
            </a:fld>
            <a:endParaRPr lang="en-US"/>
          </a:p>
        </p:txBody>
      </p:sp>
    </p:spTree>
    <p:extLst>
      <p:ext uri="{BB962C8B-B14F-4D97-AF65-F5344CB8AC3E}">
        <p14:creationId xmlns:p14="http://schemas.microsoft.com/office/powerpoint/2010/main" val="1723359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7</a:t>
            </a:fld>
            <a:endParaRPr lang="en-US"/>
          </a:p>
        </p:txBody>
      </p:sp>
    </p:spTree>
    <p:extLst>
      <p:ext uri="{BB962C8B-B14F-4D97-AF65-F5344CB8AC3E}">
        <p14:creationId xmlns:p14="http://schemas.microsoft.com/office/powerpoint/2010/main" val="301750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8</a:t>
            </a:fld>
            <a:endParaRPr lang="en-US"/>
          </a:p>
        </p:txBody>
      </p:sp>
    </p:spTree>
    <p:extLst>
      <p:ext uri="{BB962C8B-B14F-4D97-AF65-F5344CB8AC3E}">
        <p14:creationId xmlns:p14="http://schemas.microsoft.com/office/powerpoint/2010/main" val="43975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10</a:t>
            </a:fld>
            <a:endParaRPr lang="en-US"/>
          </a:p>
        </p:txBody>
      </p:sp>
    </p:spTree>
    <p:extLst>
      <p:ext uri="{BB962C8B-B14F-4D97-AF65-F5344CB8AC3E}">
        <p14:creationId xmlns:p14="http://schemas.microsoft.com/office/powerpoint/2010/main" val="333623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11</a:t>
            </a:fld>
            <a:endParaRPr lang="en-US"/>
          </a:p>
        </p:txBody>
      </p:sp>
    </p:spTree>
    <p:extLst>
      <p:ext uri="{BB962C8B-B14F-4D97-AF65-F5344CB8AC3E}">
        <p14:creationId xmlns:p14="http://schemas.microsoft.com/office/powerpoint/2010/main" val="290001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923671-C1B3-4508-B28C-4372689AA518}" type="slidenum">
              <a:rPr lang="en-US" smtClean="0"/>
              <a:t>12</a:t>
            </a:fld>
            <a:endParaRPr lang="en-US"/>
          </a:p>
        </p:txBody>
      </p:sp>
    </p:spTree>
    <p:extLst>
      <p:ext uri="{BB962C8B-B14F-4D97-AF65-F5344CB8AC3E}">
        <p14:creationId xmlns:p14="http://schemas.microsoft.com/office/powerpoint/2010/main" val="96167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794C02-E470-4BF1-965F-251697400EE3}"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1888A-A73A-4665-A364-E6EBE843877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74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794C02-E470-4BF1-965F-251697400EE3}"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342974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794C02-E470-4BF1-965F-251697400EE3}"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266268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794C02-E470-4BF1-965F-251697400EE3}"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410812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794C02-E470-4BF1-965F-251697400EE3}" type="datetimeFigureOut">
              <a:rPr lang="en-US" smtClean="0"/>
              <a:t>8/23/2016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1888A-A73A-4665-A364-E6EBE843877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28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794C02-E470-4BF1-965F-251697400EE3}"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69620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794C02-E470-4BF1-965F-251697400EE3}" type="datetimeFigureOut">
              <a:rPr lang="en-US" smtClean="0"/>
              <a:t>8/23/2016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4211822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794C02-E470-4BF1-965F-251697400EE3}" type="datetimeFigureOut">
              <a:rPr lang="en-US" smtClean="0"/>
              <a:t>8/23/2016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334791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3794C02-E470-4BF1-965F-251697400EE3}" type="datetimeFigureOut">
              <a:rPr lang="en-US" smtClean="0"/>
              <a:t>8/23/2016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208634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3794C02-E470-4BF1-965F-251697400EE3}" type="datetimeFigureOut">
              <a:rPr lang="en-US" smtClean="0"/>
              <a:t>8/23/2016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71888A-A73A-4665-A364-E6EBE843877B}" type="slidenum">
              <a:rPr lang="en-US" smtClean="0"/>
              <a:t>‹#›</a:t>
            </a:fld>
            <a:endParaRPr lang="en-US"/>
          </a:p>
        </p:txBody>
      </p:sp>
    </p:spTree>
    <p:extLst>
      <p:ext uri="{BB962C8B-B14F-4D97-AF65-F5344CB8AC3E}">
        <p14:creationId xmlns:p14="http://schemas.microsoft.com/office/powerpoint/2010/main" val="220789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794C02-E470-4BF1-965F-251697400EE3}" type="datetimeFigureOut">
              <a:rPr lang="en-US" smtClean="0"/>
              <a:t>8/23/2016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1888A-A73A-4665-A364-E6EBE843877B}" type="slidenum">
              <a:rPr lang="en-US" smtClean="0"/>
              <a:t>‹#›</a:t>
            </a:fld>
            <a:endParaRPr lang="en-US"/>
          </a:p>
        </p:txBody>
      </p:sp>
    </p:spTree>
    <p:extLst>
      <p:ext uri="{BB962C8B-B14F-4D97-AF65-F5344CB8AC3E}">
        <p14:creationId xmlns:p14="http://schemas.microsoft.com/office/powerpoint/2010/main" val="100076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23794C02-E470-4BF1-965F-251697400EE3}" type="datetimeFigureOut">
              <a:rPr lang="en-US" smtClean="0"/>
              <a:t>8/23/2016</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7771888A-A73A-4665-A364-E6EBE843877B}"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00776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youtube.com/watch?v=VSoDC8RfBKE" TargetMode="External"/><Relationship Id="rId5" Type="http://schemas.openxmlformats.org/officeDocument/2006/relationships/image" Target="../media/image34.png"/><Relationship Id="rId4" Type="http://schemas.openxmlformats.org/officeDocument/2006/relationships/hyperlink" Target="https://vimeo.com/9925896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hyperlink" Target="mailto:jmholder@shsu.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kjs027@shsu.edu"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tel:+19362025037"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College of Science and Engineering Technology* (COSET)</a:t>
            </a:r>
            <a:endParaRPr lang="en-US" dirty="0"/>
          </a:p>
        </p:txBody>
      </p:sp>
      <p:sp>
        <p:nvSpPr>
          <p:cNvPr id="3" name="Subtitle 2"/>
          <p:cNvSpPr>
            <a:spLocks noGrp="1"/>
          </p:cNvSpPr>
          <p:nvPr>
            <p:ph type="subTitle" idx="1"/>
          </p:nvPr>
        </p:nvSpPr>
        <p:spPr/>
        <p:txBody>
          <a:bodyPr/>
          <a:lstStyle/>
          <a:p>
            <a:r>
              <a:rPr lang="en-US" dirty="0" smtClean="0"/>
              <a:t>2016 State of the College Address</a:t>
            </a:r>
            <a:endParaRPr lang="en-US" dirty="0"/>
          </a:p>
        </p:txBody>
      </p:sp>
      <p:sp>
        <p:nvSpPr>
          <p:cNvPr id="4" name="TextBox 3"/>
          <p:cNvSpPr txBox="1"/>
          <p:nvPr/>
        </p:nvSpPr>
        <p:spPr>
          <a:xfrm>
            <a:off x="1828800" y="5943600"/>
            <a:ext cx="3385414" cy="369332"/>
          </a:xfrm>
          <a:prstGeom prst="rect">
            <a:avLst/>
          </a:prstGeom>
          <a:noFill/>
        </p:spPr>
        <p:txBody>
          <a:bodyPr wrap="none" rtlCol="0">
            <a:spAutoFit/>
          </a:bodyPr>
          <a:lstStyle/>
          <a:p>
            <a:r>
              <a:rPr lang="en-US" dirty="0" smtClean="0"/>
              <a:t>*New name effective Sept. 1 2016</a:t>
            </a:r>
            <a:endParaRPr lang="en-US" dirty="0"/>
          </a:p>
        </p:txBody>
      </p:sp>
    </p:spTree>
    <p:extLst>
      <p:ext uri="{BB962C8B-B14F-4D97-AF65-F5344CB8AC3E}">
        <p14:creationId xmlns:p14="http://schemas.microsoft.com/office/powerpoint/2010/main" val="1101505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 and Credit Hours</a:t>
            </a:r>
            <a:endParaRPr lang="en-US" dirty="0"/>
          </a:p>
        </p:txBody>
      </p:sp>
      <p:sp>
        <p:nvSpPr>
          <p:cNvPr id="3" name="Text Placeholder 2"/>
          <p:cNvSpPr>
            <a:spLocks noGrp="1"/>
          </p:cNvSpPr>
          <p:nvPr>
            <p:ph type="body" idx="1"/>
          </p:nvPr>
        </p:nvSpPr>
        <p:spPr>
          <a:xfrm>
            <a:off x="866442" y="4777380"/>
            <a:ext cx="6753558" cy="1394819"/>
          </a:xfrm>
        </p:spPr>
        <p:txBody>
          <a:bodyPr>
            <a:normAutofit/>
          </a:bodyPr>
          <a:lstStyle/>
          <a:p>
            <a:r>
              <a:rPr lang="en-US" dirty="0" smtClean="0"/>
              <a:t>University enrollment expected to be up around 2%</a:t>
            </a:r>
            <a:endParaRPr lang="en-US" dirty="0"/>
          </a:p>
        </p:txBody>
      </p:sp>
    </p:spTree>
    <p:extLst>
      <p:ext uri="{BB962C8B-B14F-4D97-AF65-F5344CB8AC3E}">
        <p14:creationId xmlns:p14="http://schemas.microsoft.com/office/powerpoint/2010/main" val="15170825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4691" y="304800"/>
            <a:ext cx="7696200" cy="938213"/>
          </a:xfrm>
        </p:spPr>
        <p:txBody>
          <a:bodyPr>
            <a:normAutofit fontScale="90000"/>
          </a:bodyPr>
          <a:lstStyle/>
          <a:p>
            <a:pPr algn="ctr"/>
            <a:r>
              <a:rPr lang="en-US" b="1" dirty="0" smtClean="0">
                <a:solidFill>
                  <a:schemeClr val="tx1"/>
                </a:solidFill>
              </a:rPr>
              <a:t>Undergraduates </a:t>
            </a:r>
            <a:r>
              <a:rPr lang="en-US" b="1" smtClean="0">
                <a:solidFill>
                  <a:schemeClr val="tx1"/>
                </a:solidFill>
              </a:rPr>
              <a:t>in COSET</a:t>
            </a:r>
            <a:r>
              <a:rPr lang="en-US" b="1" dirty="0">
                <a:solidFill>
                  <a:schemeClr val="tx1"/>
                </a:solidFill>
              </a:rPr>
              <a:t>	</a:t>
            </a:r>
            <a:r>
              <a:rPr lang="en-US" b="1" dirty="0" smtClean="0">
                <a:solidFill>
                  <a:schemeClr val="tx1"/>
                </a:solidFill>
              </a:rPr>
              <a:t/>
            </a:r>
            <a:br>
              <a:rPr lang="en-US" b="1" dirty="0" smtClean="0">
                <a:solidFill>
                  <a:schemeClr val="tx1"/>
                </a:solidFill>
              </a:rPr>
            </a:br>
            <a:r>
              <a:rPr lang="en-US" sz="1800" b="1" dirty="0" smtClean="0">
                <a:solidFill>
                  <a:schemeClr val="tx1"/>
                </a:solidFill>
              </a:rPr>
              <a:t>Data as of 8/18/2016-compared to 2015 and 2014</a:t>
            </a:r>
            <a:br>
              <a:rPr lang="en-US" sz="1800" b="1" dirty="0" smtClean="0">
                <a:solidFill>
                  <a:schemeClr val="tx1"/>
                </a:solidFill>
              </a:rPr>
            </a:br>
            <a:r>
              <a:rPr lang="en-US" sz="1800" b="1" u="sng" dirty="0"/>
              <a:t>Sciences                         </a:t>
            </a:r>
            <a:r>
              <a:rPr lang="en-US" sz="1800" b="1" u="sng" dirty="0" smtClean="0"/>
              <a:t>3425/2992/4121, up 15% over last year</a:t>
            </a:r>
            <a:r>
              <a:rPr lang="en-US" sz="1800" b="1" u="sng" dirty="0"/>
              <a:t/>
            </a:r>
            <a:br>
              <a:rPr lang="en-US" sz="1800" b="1" u="sng" dirty="0"/>
            </a:br>
            <a:endParaRPr lang="en-US" sz="1800" b="1" dirty="0">
              <a:solidFill>
                <a:schemeClr val="tx1"/>
              </a:solidFill>
            </a:endParaRPr>
          </a:p>
        </p:txBody>
      </p:sp>
      <p:sp>
        <p:nvSpPr>
          <p:cNvPr id="10" name="Content Placeholder 9"/>
          <p:cNvSpPr>
            <a:spLocks noGrp="1"/>
          </p:cNvSpPr>
          <p:nvPr>
            <p:ph sz="half" idx="4294967295"/>
          </p:nvPr>
        </p:nvSpPr>
        <p:spPr>
          <a:xfrm>
            <a:off x="135991" y="1447800"/>
            <a:ext cx="4876800" cy="5486400"/>
          </a:xfrm>
        </p:spPr>
        <p:txBody>
          <a:bodyPr>
            <a:normAutofit fontScale="32500" lnSpcReduction="20000"/>
          </a:bodyPr>
          <a:lstStyle/>
          <a:p>
            <a:r>
              <a:rPr lang="en-US" sz="5500" b="1" dirty="0"/>
              <a:t>Animal Science                     453/379/350</a:t>
            </a:r>
          </a:p>
          <a:p>
            <a:r>
              <a:rPr lang="en-US" sz="5500" b="1" dirty="0" smtClean="0"/>
              <a:t>Biology                                   </a:t>
            </a:r>
            <a:r>
              <a:rPr lang="en-US" sz="5500" b="1" dirty="0"/>
              <a:t>441/514/654</a:t>
            </a:r>
          </a:p>
          <a:p>
            <a:r>
              <a:rPr lang="en-US" sz="5500" b="1" dirty="0" smtClean="0"/>
              <a:t>Forensic </a:t>
            </a:r>
            <a:r>
              <a:rPr lang="en-US" sz="5500" b="1" dirty="0"/>
              <a:t>Chemistry               306/274/302</a:t>
            </a:r>
          </a:p>
          <a:p>
            <a:r>
              <a:rPr lang="en-US" sz="5500" b="1" dirty="0"/>
              <a:t>Computing Science            </a:t>
            </a:r>
            <a:r>
              <a:rPr lang="en-US" sz="5500" b="1" dirty="0" smtClean="0"/>
              <a:t>   </a:t>
            </a:r>
            <a:r>
              <a:rPr lang="en-US" sz="5500" b="1" dirty="0"/>
              <a:t>279/260/289</a:t>
            </a:r>
          </a:p>
          <a:p>
            <a:r>
              <a:rPr lang="en-US" sz="5500" b="1" dirty="0"/>
              <a:t>Agricultural Business            </a:t>
            </a:r>
            <a:r>
              <a:rPr lang="en-US" sz="5500" b="1" dirty="0" smtClean="0"/>
              <a:t>224/211/226</a:t>
            </a:r>
            <a:endParaRPr lang="en-US" sz="5500" b="1" dirty="0"/>
          </a:p>
          <a:p>
            <a:r>
              <a:rPr lang="en-US" sz="5500" b="1" dirty="0"/>
              <a:t>Biomedical Sciences         </a:t>
            </a:r>
            <a:r>
              <a:rPr lang="en-US" sz="5500" b="1" dirty="0" smtClean="0"/>
              <a:t>         </a:t>
            </a:r>
            <a:r>
              <a:rPr lang="en-US" sz="5500" b="1" dirty="0"/>
              <a:t>203/87/79</a:t>
            </a:r>
          </a:p>
          <a:p>
            <a:r>
              <a:rPr lang="en-US" sz="5500" b="1" dirty="0" smtClean="0"/>
              <a:t>Construction </a:t>
            </a:r>
            <a:r>
              <a:rPr lang="en-US" sz="5500" b="1" dirty="0"/>
              <a:t>Management </a:t>
            </a:r>
            <a:r>
              <a:rPr lang="en-US" sz="5500" b="1" dirty="0" smtClean="0"/>
              <a:t> 202/152/121</a:t>
            </a:r>
            <a:endParaRPr lang="en-US" sz="5500" b="1" dirty="0"/>
          </a:p>
          <a:p>
            <a:r>
              <a:rPr lang="en-US" sz="5500" b="1" dirty="0"/>
              <a:t>Mathematics                          </a:t>
            </a:r>
            <a:r>
              <a:rPr lang="en-US" sz="5500" b="1" dirty="0" smtClean="0"/>
              <a:t> 154/128/125</a:t>
            </a:r>
            <a:endParaRPr lang="en-US" sz="5500" b="1" dirty="0"/>
          </a:p>
          <a:p>
            <a:r>
              <a:rPr lang="en-US" sz="5500" b="1" dirty="0" smtClean="0"/>
              <a:t>Applied </a:t>
            </a:r>
            <a:r>
              <a:rPr lang="en-US" sz="5500" b="1" dirty="0"/>
              <a:t>Arts and Sciences </a:t>
            </a:r>
            <a:r>
              <a:rPr lang="en-US" sz="5500" b="1" dirty="0" smtClean="0"/>
              <a:t>      141/139/164</a:t>
            </a:r>
            <a:endParaRPr lang="en-US" sz="5500" b="1" dirty="0"/>
          </a:p>
          <a:p>
            <a:r>
              <a:rPr lang="en-US" sz="5500" b="1" dirty="0"/>
              <a:t>General Core                              122/98/181</a:t>
            </a:r>
          </a:p>
          <a:p>
            <a:r>
              <a:rPr lang="en-US" sz="5500" b="1" dirty="0"/>
              <a:t>Chemistry                                </a:t>
            </a:r>
            <a:r>
              <a:rPr lang="en-US" sz="5500" b="1" dirty="0" smtClean="0"/>
              <a:t>  103/111/113</a:t>
            </a:r>
            <a:endParaRPr lang="en-US" sz="5500" b="1" dirty="0"/>
          </a:p>
          <a:p>
            <a:r>
              <a:rPr lang="en-US" sz="5500" b="1" dirty="0"/>
              <a:t>Engineering Technology          </a:t>
            </a:r>
            <a:r>
              <a:rPr lang="en-US" sz="5500" b="1" dirty="0" smtClean="0"/>
              <a:t>       </a:t>
            </a:r>
            <a:r>
              <a:rPr lang="en-US" sz="5500" b="1" dirty="0"/>
              <a:t>98/83/79</a:t>
            </a:r>
          </a:p>
          <a:p>
            <a:r>
              <a:rPr lang="en-US" sz="5500" b="1" dirty="0" smtClean="0"/>
              <a:t>Geology                                         97/131/138</a:t>
            </a:r>
          </a:p>
          <a:p>
            <a:endParaRPr lang="en-US" sz="5500" b="1" dirty="0"/>
          </a:p>
          <a:p>
            <a:pPr marL="0" indent="0">
              <a:buNone/>
            </a:pPr>
            <a:endParaRPr lang="en-US" dirty="0"/>
          </a:p>
        </p:txBody>
      </p:sp>
      <p:sp>
        <p:nvSpPr>
          <p:cNvPr id="12" name="Content Placeholder 9"/>
          <p:cNvSpPr>
            <a:spLocks noGrp="1"/>
          </p:cNvSpPr>
          <p:nvPr>
            <p:ph sz="half" idx="4294967295"/>
          </p:nvPr>
        </p:nvSpPr>
        <p:spPr>
          <a:xfrm>
            <a:off x="4419600" y="1066800"/>
            <a:ext cx="4441291" cy="4548188"/>
          </a:xfrm>
        </p:spPr>
        <p:txBody>
          <a:bodyPr>
            <a:normAutofit fontScale="92500" lnSpcReduction="20000"/>
          </a:bodyPr>
          <a:lstStyle/>
          <a:p>
            <a:endParaRPr lang="en-US" sz="1400" b="1" dirty="0" smtClean="0"/>
          </a:p>
          <a:p>
            <a:r>
              <a:rPr lang="en-US" sz="2100" b="1" dirty="0"/>
              <a:t>General </a:t>
            </a:r>
            <a:r>
              <a:rPr lang="en-US" sz="2100" b="1" dirty="0" smtClean="0"/>
              <a:t>Studies*                            </a:t>
            </a:r>
            <a:r>
              <a:rPr lang="en-US" sz="2100" b="1" dirty="0"/>
              <a:t>93/75/66</a:t>
            </a:r>
          </a:p>
          <a:p>
            <a:r>
              <a:rPr lang="en-US" sz="2100" b="1" dirty="0" smtClean="0"/>
              <a:t>Interdisciplinary </a:t>
            </a:r>
            <a:r>
              <a:rPr lang="en-US" sz="2100" b="1" dirty="0"/>
              <a:t>Ag                   </a:t>
            </a:r>
            <a:r>
              <a:rPr lang="en-US" sz="2100" b="1" dirty="0" smtClean="0"/>
              <a:t>    </a:t>
            </a:r>
            <a:r>
              <a:rPr lang="en-US" sz="2100" b="1" dirty="0"/>
              <a:t>86/86/66</a:t>
            </a:r>
          </a:p>
          <a:p>
            <a:pPr>
              <a:lnSpc>
                <a:spcPct val="90000"/>
              </a:lnSpc>
            </a:pPr>
            <a:r>
              <a:rPr lang="en-US" sz="2100" b="1" dirty="0" smtClean="0"/>
              <a:t>Agricultural </a:t>
            </a:r>
            <a:r>
              <a:rPr lang="en-US" sz="2100" b="1" dirty="0"/>
              <a:t>Engineering Tech </a:t>
            </a:r>
            <a:r>
              <a:rPr lang="en-US" sz="2100" b="1" dirty="0" smtClean="0"/>
              <a:t>    86/78/67</a:t>
            </a:r>
          </a:p>
          <a:p>
            <a:r>
              <a:rPr lang="en-US" sz="2100" b="1" dirty="0"/>
              <a:t>Physics                                           78/90/101</a:t>
            </a:r>
          </a:p>
          <a:p>
            <a:r>
              <a:rPr lang="en-US" sz="2100" b="1" dirty="0" smtClean="0"/>
              <a:t>Geography                                       54/58/72</a:t>
            </a:r>
          </a:p>
          <a:p>
            <a:r>
              <a:rPr lang="en-US" sz="2100" b="1" dirty="0"/>
              <a:t>Elec. And Computer Eng. </a:t>
            </a:r>
            <a:r>
              <a:rPr lang="en-US" sz="2100" b="1" dirty="0" smtClean="0"/>
              <a:t>Tech       </a:t>
            </a:r>
            <a:r>
              <a:rPr lang="en-US" sz="2100" b="1" dirty="0"/>
              <a:t>53/29/1</a:t>
            </a:r>
          </a:p>
          <a:p>
            <a:r>
              <a:rPr lang="en-US" sz="2100" b="1" dirty="0" smtClean="0"/>
              <a:t>Computer Software ET                       51/0/0</a:t>
            </a:r>
          </a:p>
          <a:p>
            <a:r>
              <a:rPr lang="en-US" sz="2100" b="1" dirty="0"/>
              <a:t>Plant and Soil Science                 </a:t>
            </a:r>
            <a:r>
              <a:rPr lang="en-US" sz="2100" b="1" dirty="0" smtClean="0"/>
              <a:t>    </a:t>
            </a:r>
            <a:r>
              <a:rPr lang="en-US" sz="2100" b="1" dirty="0"/>
              <a:t>40/37/31</a:t>
            </a:r>
          </a:p>
          <a:p>
            <a:r>
              <a:rPr lang="en-US" sz="2100" b="1" dirty="0" smtClean="0"/>
              <a:t>Design/Development                      32/35/39</a:t>
            </a:r>
            <a:endParaRPr lang="en-US" sz="2100" b="1" dirty="0"/>
          </a:p>
          <a:p>
            <a:r>
              <a:rPr lang="en-US" sz="2100" b="1" dirty="0" smtClean="0"/>
              <a:t>Agricultural </a:t>
            </a:r>
            <a:r>
              <a:rPr lang="en-US" sz="2100" b="1" dirty="0"/>
              <a:t>Communications </a:t>
            </a:r>
            <a:r>
              <a:rPr lang="en-US" sz="2100" b="1" dirty="0" smtClean="0"/>
              <a:t>       25/20/12</a:t>
            </a:r>
            <a:endParaRPr lang="en-US" sz="2100" b="1" dirty="0"/>
          </a:p>
          <a:p>
            <a:r>
              <a:rPr lang="en-US" sz="2100" b="1" dirty="0" smtClean="0"/>
              <a:t>Composite Science                              2/?/?</a:t>
            </a:r>
            <a:endParaRPr lang="en-US" sz="2100" b="1" dirty="0"/>
          </a:p>
          <a:p>
            <a:endParaRPr lang="en-US" sz="1200" dirty="0" smtClean="0"/>
          </a:p>
          <a:p>
            <a:endParaRPr lang="en-US" sz="1200" dirty="0"/>
          </a:p>
        </p:txBody>
      </p:sp>
      <p:sp>
        <p:nvSpPr>
          <p:cNvPr id="3" name="TextBox 2"/>
          <p:cNvSpPr txBox="1"/>
          <p:nvPr/>
        </p:nvSpPr>
        <p:spPr>
          <a:xfrm>
            <a:off x="5105400" y="5943600"/>
            <a:ext cx="3355406" cy="369332"/>
          </a:xfrm>
          <a:prstGeom prst="rect">
            <a:avLst/>
          </a:prstGeom>
          <a:noFill/>
        </p:spPr>
        <p:txBody>
          <a:bodyPr wrap="none" rtlCol="0">
            <a:spAutoFit/>
          </a:bodyPr>
          <a:lstStyle/>
          <a:p>
            <a:r>
              <a:rPr lang="en-US" dirty="0" smtClean="0"/>
              <a:t>*General Studies moving to CHSS </a:t>
            </a:r>
            <a:endParaRPr lang="en-US" dirty="0"/>
          </a:p>
        </p:txBody>
      </p:sp>
    </p:spTree>
    <p:extLst>
      <p:ext uri="{BB962C8B-B14F-4D97-AF65-F5344CB8AC3E}">
        <p14:creationId xmlns:p14="http://schemas.microsoft.com/office/powerpoint/2010/main" val="1656747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850267" cy="1524000"/>
          </a:xfrm>
        </p:spPr>
        <p:txBody>
          <a:bodyPr>
            <a:normAutofit/>
          </a:bodyPr>
          <a:lstStyle/>
          <a:p>
            <a:r>
              <a:rPr lang="en-US" b="1" dirty="0" smtClean="0">
                <a:solidFill>
                  <a:schemeClr val="tx1"/>
                </a:solidFill>
              </a:rPr>
              <a:t>Graduate Students in COSET</a:t>
            </a:r>
            <a:r>
              <a:rPr lang="en-US" b="1" dirty="0">
                <a:solidFill>
                  <a:schemeClr val="tx1"/>
                </a:solidFill>
              </a:rPr>
              <a:t>	</a:t>
            </a:r>
            <a:r>
              <a:rPr lang="en-US" b="1" dirty="0" smtClean="0">
                <a:solidFill>
                  <a:schemeClr val="tx1"/>
                </a:solidFill>
              </a:rPr>
              <a:t/>
            </a:r>
            <a:br>
              <a:rPr lang="en-US" b="1" dirty="0" smtClean="0">
                <a:solidFill>
                  <a:schemeClr val="tx1"/>
                </a:solidFill>
              </a:rPr>
            </a:br>
            <a:r>
              <a:rPr lang="en-US" sz="1800" b="1" dirty="0" smtClean="0">
                <a:solidFill>
                  <a:schemeClr val="tx1"/>
                </a:solidFill>
              </a:rPr>
              <a:t>Data as of 8/18/2016 , compared to 2015 and 2014, up 1% over last year</a:t>
            </a:r>
            <a:endParaRPr lang="en-US" sz="1800" b="1" dirty="0">
              <a:solidFill>
                <a:schemeClr val="tx1"/>
              </a:solidFill>
            </a:endParaRPr>
          </a:p>
        </p:txBody>
      </p:sp>
      <p:sp>
        <p:nvSpPr>
          <p:cNvPr id="5" name="Rectangle 4"/>
          <p:cNvSpPr/>
          <p:nvPr/>
        </p:nvSpPr>
        <p:spPr>
          <a:xfrm>
            <a:off x="457200" y="1859280"/>
            <a:ext cx="5715000" cy="4801314"/>
          </a:xfrm>
          <a:prstGeom prst="rect">
            <a:avLst/>
          </a:prstGeom>
        </p:spPr>
        <p:txBody>
          <a:bodyPr wrap="square">
            <a:spAutoFit/>
          </a:bodyPr>
          <a:lstStyle/>
          <a:p>
            <a:r>
              <a:rPr lang="en-US" b="1" u="sng" dirty="0" smtClean="0"/>
              <a:t>Masters                                                           233/228/218</a:t>
            </a:r>
          </a:p>
          <a:p>
            <a:r>
              <a:rPr lang="en-US" b="1" dirty="0" smtClean="0"/>
              <a:t>Agriculture                                                          39/49/33</a:t>
            </a:r>
          </a:p>
          <a:p>
            <a:r>
              <a:rPr lang="en-US" b="1" dirty="0" smtClean="0"/>
              <a:t>Sustainable Agriculture                                       24/0/0</a:t>
            </a:r>
          </a:p>
          <a:p>
            <a:r>
              <a:rPr lang="en-US" b="1" dirty="0" smtClean="0"/>
              <a:t>Biology                                                                36/30/23</a:t>
            </a:r>
          </a:p>
          <a:p>
            <a:r>
              <a:rPr lang="en-US" b="1" dirty="0" smtClean="0"/>
              <a:t>Chemistry                                                           11/17/19</a:t>
            </a:r>
          </a:p>
          <a:p>
            <a:r>
              <a:rPr lang="en-US" b="1" dirty="0" smtClean="0"/>
              <a:t>Computing and Information Science              21/27/25</a:t>
            </a:r>
          </a:p>
          <a:p>
            <a:r>
              <a:rPr lang="en-US" b="1" dirty="0" smtClean="0"/>
              <a:t>Digital Forensics                                                 23/16/18</a:t>
            </a:r>
          </a:p>
          <a:p>
            <a:r>
              <a:rPr lang="en-US" b="1" dirty="0" smtClean="0"/>
              <a:t>Geographic Information Systems                    17/20/26</a:t>
            </a:r>
          </a:p>
          <a:p>
            <a:r>
              <a:rPr lang="en-US" b="1" dirty="0" smtClean="0"/>
              <a:t>Information Assurance and Security               30/25/31</a:t>
            </a:r>
          </a:p>
          <a:p>
            <a:r>
              <a:rPr lang="en-US" b="1" dirty="0" smtClean="0"/>
              <a:t>Mathematics                                                      15/23/24</a:t>
            </a:r>
          </a:p>
          <a:p>
            <a:r>
              <a:rPr lang="en-US" b="1" dirty="0" smtClean="0"/>
              <a:t>Statistics                                                              17/14/19</a:t>
            </a:r>
          </a:p>
          <a:p>
            <a:endParaRPr lang="en-US" b="1" dirty="0"/>
          </a:p>
          <a:p>
            <a:r>
              <a:rPr lang="en-US" b="1" u="sng" dirty="0" smtClean="0"/>
              <a:t>Graduate Certificate                                             13/7/4</a:t>
            </a:r>
          </a:p>
          <a:p>
            <a:r>
              <a:rPr lang="en-US" b="1" dirty="0" smtClean="0"/>
              <a:t>Cyber Security                                                         5/1/0</a:t>
            </a:r>
          </a:p>
          <a:p>
            <a:r>
              <a:rPr lang="en-US" b="1" dirty="0" smtClean="0"/>
              <a:t>Data Assurance                                                       1/2/0   </a:t>
            </a:r>
          </a:p>
          <a:p>
            <a:r>
              <a:rPr lang="en-US" b="1" dirty="0" smtClean="0"/>
              <a:t>Digital Investigation                                               5/1/3</a:t>
            </a:r>
          </a:p>
          <a:p>
            <a:r>
              <a:rPr lang="en-US" b="1" dirty="0" smtClean="0"/>
              <a:t>Geographic Information Systems                        2/3/1</a:t>
            </a:r>
          </a:p>
        </p:txBody>
      </p:sp>
    </p:spTree>
    <p:extLst>
      <p:ext uri="{BB962C8B-B14F-4D97-AF65-F5344CB8AC3E}">
        <p14:creationId xmlns:p14="http://schemas.microsoft.com/office/powerpoint/2010/main" val="342453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8307804"/>
              </p:ext>
            </p:extLst>
          </p:nvPr>
        </p:nvGraphicFramePr>
        <p:xfrm>
          <a:off x="457200" y="2057402"/>
          <a:ext cx="8077201" cy="2829982"/>
        </p:xfrm>
        <a:graphic>
          <a:graphicData uri="http://schemas.openxmlformats.org/drawingml/2006/table">
            <a:tbl>
              <a:tblPr>
                <a:tableStyleId>{5C22544A-7EE6-4342-B048-85BDC9FD1C3A}</a:tableStyleId>
              </a:tblPr>
              <a:tblGrid>
                <a:gridCol w="2422321">
                  <a:extLst>
                    <a:ext uri="{9D8B030D-6E8A-4147-A177-3AD203B41FA5}">
                      <a16:colId xmlns:a16="http://schemas.microsoft.com/office/drawing/2014/main" val="20000"/>
                    </a:ext>
                  </a:extLst>
                </a:gridCol>
                <a:gridCol w="1485876">
                  <a:extLst>
                    <a:ext uri="{9D8B030D-6E8A-4147-A177-3AD203B41FA5}">
                      <a16:colId xmlns:a16="http://schemas.microsoft.com/office/drawing/2014/main" val="20001"/>
                    </a:ext>
                  </a:extLst>
                </a:gridCol>
                <a:gridCol w="1485876">
                  <a:extLst>
                    <a:ext uri="{9D8B030D-6E8A-4147-A177-3AD203B41FA5}">
                      <a16:colId xmlns:a16="http://schemas.microsoft.com/office/drawing/2014/main" val="20002"/>
                    </a:ext>
                  </a:extLst>
                </a:gridCol>
                <a:gridCol w="1272081">
                  <a:extLst>
                    <a:ext uri="{9D8B030D-6E8A-4147-A177-3AD203B41FA5}">
                      <a16:colId xmlns:a16="http://schemas.microsoft.com/office/drawing/2014/main" val="20003"/>
                    </a:ext>
                  </a:extLst>
                </a:gridCol>
                <a:gridCol w="1411047">
                  <a:extLst>
                    <a:ext uri="{9D8B030D-6E8A-4147-A177-3AD203B41FA5}">
                      <a16:colId xmlns:a16="http://schemas.microsoft.com/office/drawing/2014/main" val="20004"/>
                    </a:ext>
                  </a:extLst>
                </a:gridCol>
              </a:tblGrid>
              <a:tr h="291915">
                <a:tc>
                  <a:txBody>
                    <a:bodyPr/>
                    <a:lstStyle/>
                    <a:p>
                      <a:pPr algn="l" fontAlgn="t"/>
                      <a:r>
                        <a:rPr lang="en-US" sz="1600" b="1" u="none" strike="noStrike" dirty="0">
                          <a:effectLst/>
                        </a:rPr>
                        <a:t>Academic Affairs</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3,331</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2,699</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632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23.42%</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0"/>
                  </a:ext>
                </a:extLst>
              </a:tr>
              <a:tr h="291915">
                <a:tc>
                  <a:txBody>
                    <a:bodyPr/>
                    <a:lstStyle/>
                    <a:p>
                      <a:pPr algn="l" fontAlgn="t"/>
                      <a:r>
                        <a:rPr lang="en-US" sz="1600" b="1" u="none" strike="noStrike">
                          <a:effectLst/>
                        </a:rPr>
                        <a:t>Business Administration</a:t>
                      </a:r>
                      <a:endParaRPr lang="en-US" sz="1600" b="1" i="0" u="none" strike="noStrike">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36,331</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34,988</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1,343</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3.84%</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1"/>
                  </a:ext>
                </a:extLst>
              </a:tr>
              <a:tr h="291915">
                <a:tc>
                  <a:txBody>
                    <a:bodyPr/>
                    <a:lstStyle/>
                    <a:p>
                      <a:pPr algn="l" fontAlgn="t"/>
                      <a:r>
                        <a:rPr lang="en-US" sz="1600" b="1" u="none" strike="noStrike">
                          <a:effectLst/>
                        </a:rPr>
                        <a:t>Criminal Justice</a:t>
                      </a:r>
                      <a:endParaRPr lang="en-US" sz="1600" b="1" i="0" u="none" strike="noStrike">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22,735</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22,987</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-252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a:effectLst/>
                        </a:rPr>
                        <a:t>-</a:t>
                      </a:r>
                      <a:r>
                        <a:rPr lang="en-US" sz="1600" b="1" u="none" strike="noStrike" dirty="0" smtClean="0">
                          <a:effectLst/>
                        </a:rPr>
                        <a:t>1.10%</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2"/>
                  </a:ext>
                </a:extLst>
              </a:tr>
              <a:tr h="291915">
                <a:tc>
                  <a:txBody>
                    <a:bodyPr/>
                    <a:lstStyle/>
                    <a:p>
                      <a:pPr algn="l" fontAlgn="t"/>
                      <a:r>
                        <a:rPr lang="en-US" sz="1600" b="1" u="none" strike="noStrike">
                          <a:effectLst/>
                        </a:rPr>
                        <a:t>Education</a:t>
                      </a:r>
                      <a:endParaRPr lang="en-US" sz="1600" b="1" i="0" u="none" strike="noStrike">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19,741</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20,632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-891</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a:effectLst/>
                        </a:rPr>
                        <a:t>-</a:t>
                      </a:r>
                      <a:r>
                        <a:rPr lang="en-US" sz="1600" b="1" u="none" strike="noStrike" dirty="0" smtClean="0">
                          <a:effectLst/>
                        </a:rPr>
                        <a:t>4.32%</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3"/>
                  </a:ext>
                </a:extLst>
              </a:tr>
              <a:tr h="291915">
                <a:tc>
                  <a:txBody>
                    <a:bodyPr/>
                    <a:lstStyle/>
                    <a:p>
                      <a:pPr algn="l" fontAlgn="t"/>
                      <a:r>
                        <a:rPr lang="en-US" sz="1600" b="1" u="none" strike="noStrike">
                          <a:effectLst/>
                        </a:rPr>
                        <a:t>Fine Arts and Mass Comm.</a:t>
                      </a:r>
                      <a:endParaRPr lang="en-US" sz="1600" b="1" i="0" u="none" strike="noStrike">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18,807</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17,557</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1,250</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7.12%</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4"/>
                  </a:ext>
                </a:extLst>
              </a:tr>
              <a:tr h="291915">
                <a:tc>
                  <a:txBody>
                    <a:bodyPr/>
                    <a:lstStyle/>
                    <a:p>
                      <a:pPr algn="l" fontAlgn="t"/>
                      <a:r>
                        <a:rPr lang="en-US" sz="1600" b="1" u="none" strike="noStrike">
                          <a:effectLst/>
                        </a:rPr>
                        <a:t>Health Sciences</a:t>
                      </a:r>
                      <a:endParaRPr lang="en-US" sz="1600" b="1" i="0" u="none" strike="noStrike">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18,617</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12,393</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6,224</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50.22%</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5"/>
                  </a:ext>
                </a:extLst>
              </a:tr>
              <a:tr h="291915">
                <a:tc>
                  <a:txBody>
                    <a:bodyPr/>
                    <a:lstStyle/>
                    <a:p>
                      <a:pPr algn="l" fontAlgn="t"/>
                      <a:r>
                        <a:rPr lang="en-US" sz="1600" b="1" u="none" strike="noStrike" dirty="0">
                          <a:effectLst/>
                        </a:rPr>
                        <a:t>Humanities and Social Sciences</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62,602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65,922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a:effectLst/>
                        </a:rPr>
                        <a:t>-</a:t>
                      </a:r>
                      <a:r>
                        <a:rPr lang="en-US" sz="1600" b="1" u="none" strike="noStrike" dirty="0" smtClean="0">
                          <a:effectLst/>
                        </a:rPr>
                        <a:t>3,320</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a:effectLst/>
                        </a:rPr>
                        <a:t>-</a:t>
                      </a:r>
                      <a:r>
                        <a:rPr lang="en-US" sz="1600" b="1" u="none" strike="noStrike" dirty="0" smtClean="0">
                          <a:effectLst/>
                        </a:rPr>
                        <a:t>5.04%</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6"/>
                  </a:ext>
                </a:extLst>
              </a:tr>
              <a:tr h="291915">
                <a:tc>
                  <a:txBody>
                    <a:bodyPr/>
                    <a:lstStyle/>
                    <a:p>
                      <a:pPr algn="l" fontAlgn="t"/>
                      <a:r>
                        <a:rPr lang="en-US" sz="1600" b="1" u="none" strike="noStrike" dirty="0">
                          <a:effectLst/>
                        </a:rPr>
                        <a:t>Sciences</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53,806</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51,494</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2,312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4.49%</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7"/>
                  </a:ext>
                </a:extLst>
              </a:tr>
              <a:tr h="291915">
                <a:tc>
                  <a:txBody>
                    <a:bodyPr/>
                    <a:lstStyle/>
                    <a:p>
                      <a:pPr algn="l" fontAlgn="t"/>
                      <a:r>
                        <a:rPr lang="en-US" sz="1600" b="1" u="none" strike="noStrike" dirty="0">
                          <a:effectLst/>
                        </a:rPr>
                        <a:t>Grand Total</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235,970</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228,672</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i="0" u="none" strike="noStrike" dirty="0" smtClean="0">
                          <a:solidFill>
                            <a:srgbClr val="000000"/>
                          </a:solidFill>
                          <a:effectLst/>
                          <a:latin typeface="Times-PDF"/>
                        </a:rPr>
                        <a:t>7,298</a:t>
                      </a:r>
                      <a:endParaRPr lang="en-US" sz="1600" b="1" i="0" u="none" strike="noStrike" dirty="0">
                        <a:solidFill>
                          <a:srgbClr val="000000"/>
                        </a:solidFill>
                        <a:effectLst/>
                        <a:latin typeface="Times-PDF"/>
                      </a:endParaRPr>
                    </a:p>
                  </a:txBody>
                  <a:tcPr marL="6982" marR="6982" marT="6982" marB="0"/>
                </a:tc>
                <a:tc>
                  <a:txBody>
                    <a:bodyPr/>
                    <a:lstStyle/>
                    <a:p>
                      <a:pPr algn="r" fontAlgn="t"/>
                      <a:r>
                        <a:rPr lang="en-US" sz="1600" b="1" u="none" strike="noStrike" dirty="0" smtClean="0">
                          <a:effectLst/>
                        </a:rPr>
                        <a:t>3.19%</a:t>
                      </a:r>
                      <a:endParaRPr lang="en-US" sz="1600" b="1" i="0" u="none" strike="noStrike" dirty="0">
                        <a:solidFill>
                          <a:srgbClr val="000000"/>
                        </a:solidFill>
                        <a:effectLst/>
                        <a:latin typeface="Times-PDF"/>
                      </a:endParaRPr>
                    </a:p>
                  </a:txBody>
                  <a:tcPr marL="6982" marR="6982" marT="6982" marB="0"/>
                </a:tc>
                <a:extLst>
                  <a:ext uri="{0D108BD9-81ED-4DB2-BD59-A6C34878D82A}">
                    <a16:rowId xmlns:a16="http://schemas.microsoft.com/office/drawing/2014/main" val="10008"/>
                  </a:ext>
                </a:extLst>
              </a:tr>
            </a:tbl>
          </a:graphicData>
        </a:graphic>
      </p:graphicFrame>
      <p:sp>
        <p:nvSpPr>
          <p:cNvPr id="4" name="Title 1"/>
          <p:cNvSpPr txBox="1">
            <a:spLocks/>
          </p:cNvSpPr>
          <p:nvPr/>
        </p:nvSpPr>
        <p:spPr>
          <a:xfrm>
            <a:off x="533400" y="762000"/>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SCH-Fall 2016 to Fall 2015</a:t>
            </a:r>
            <a:br>
              <a:rPr lang="en-US" dirty="0" smtClean="0"/>
            </a:br>
            <a:r>
              <a:rPr lang="en-US" sz="1200" dirty="0" smtClean="0"/>
              <a:t>Data from 8/18/2015 , class day -7</a:t>
            </a:r>
            <a:endParaRPr lang="en-US" sz="1200" dirty="0"/>
          </a:p>
        </p:txBody>
      </p:sp>
      <p:sp>
        <p:nvSpPr>
          <p:cNvPr id="3" name="TextBox 2"/>
          <p:cNvSpPr txBox="1"/>
          <p:nvPr/>
        </p:nvSpPr>
        <p:spPr>
          <a:xfrm>
            <a:off x="1295400" y="5715000"/>
            <a:ext cx="4464684" cy="369332"/>
          </a:xfrm>
          <a:prstGeom prst="rect">
            <a:avLst/>
          </a:prstGeom>
          <a:noFill/>
        </p:spPr>
        <p:txBody>
          <a:bodyPr wrap="none" rtlCol="0">
            <a:spAutoFit/>
          </a:bodyPr>
          <a:lstStyle/>
          <a:p>
            <a:r>
              <a:rPr lang="en-US" dirty="0" smtClean="0"/>
              <a:t>23% of all credit hours come from COS</a:t>
            </a:r>
            <a:endParaRPr lang="en-US" dirty="0"/>
          </a:p>
        </p:txBody>
      </p:sp>
    </p:spTree>
    <p:extLst>
      <p:ext uri="{BB962C8B-B14F-4D97-AF65-F5344CB8AC3E}">
        <p14:creationId xmlns:p14="http://schemas.microsoft.com/office/powerpoint/2010/main" val="907472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COSET Graduates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8830046"/>
              </p:ext>
            </p:extLst>
          </p:nvPr>
        </p:nvGraphicFramePr>
        <p:xfrm>
          <a:off x="207034" y="2057400"/>
          <a:ext cx="7010399" cy="175260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1245742">
                  <a:extLst>
                    <a:ext uri="{9D8B030D-6E8A-4147-A177-3AD203B41FA5}">
                      <a16:colId xmlns:a16="http://schemas.microsoft.com/office/drawing/2014/main" val="20001"/>
                    </a:ext>
                  </a:extLst>
                </a:gridCol>
                <a:gridCol w="1931060">
                  <a:extLst>
                    <a:ext uri="{9D8B030D-6E8A-4147-A177-3AD203B41FA5}">
                      <a16:colId xmlns:a16="http://schemas.microsoft.com/office/drawing/2014/main" val="20002"/>
                    </a:ext>
                  </a:extLst>
                </a:gridCol>
                <a:gridCol w="1928598">
                  <a:extLst>
                    <a:ext uri="{9D8B030D-6E8A-4147-A177-3AD203B41FA5}">
                      <a16:colId xmlns:a16="http://schemas.microsoft.com/office/drawing/2014/main" val="20003"/>
                    </a:ext>
                  </a:extLst>
                </a:gridCol>
              </a:tblGrid>
              <a:tr h="370840">
                <a:tc>
                  <a:txBody>
                    <a:bodyPr/>
                    <a:lstStyle/>
                    <a:p>
                      <a:endParaRPr lang="en-US" dirty="0"/>
                    </a:p>
                  </a:txBody>
                  <a:tcPr marL="72831" marR="72831"/>
                </a:tc>
                <a:tc>
                  <a:txBody>
                    <a:bodyPr/>
                    <a:lstStyle/>
                    <a:p>
                      <a:r>
                        <a:rPr lang="en-US" dirty="0" smtClean="0"/>
                        <a:t>Fall 2015/</a:t>
                      </a:r>
                    </a:p>
                    <a:p>
                      <a:r>
                        <a:rPr lang="en-US" dirty="0" smtClean="0"/>
                        <a:t>Fall 2014</a:t>
                      </a:r>
                      <a:endParaRPr lang="en-US" dirty="0"/>
                    </a:p>
                  </a:txBody>
                  <a:tcPr marL="72831" marR="72831"/>
                </a:tc>
                <a:tc>
                  <a:txBody>
                    <a:bodyPr/>
                    <a:lstStyle/>
                    <a:p>
                      <a:r>
                        <a:rPr lang="en-US" dirty="0" smtClean="0"/>
                        <a:t>Spring</a:t>
                      </a:r>
                      <a:r>
                        <a:rPr lang="en-US" baseline="0" dirty="0" smtClean="0"/>
                        <a:t> 2</a:t>
                      </a:r>
                      <a:r>
                        <a:rPr lang="en-US" dirty="0" smtClean="0"/>
                        <a:t>016/</a:t>
                      </a:r>
                    </a:p>
                    <a:p>
                      <a:r>
                        <a:rPr lang="en-US" dirty="0" smtClean="0"/>
                        <a:t>Spring 2015</a:t>
                      </a:r>
                      <a:endParaRPr lang="en-US" dirty="0"/>
                    </a:p>
                  </a:txBody>
                  <a:tcPr marL="72831" marR="72831"/>
                </a:tc>
                <a:tc>
                  <a:txBody>
                    <a:bodyPr/>
                    <a:lstStyle/>
                    <a:p>
                      <a:r>
                        <a:rPr lang="en-US" dirty="0" smtClean="0"/>
                        <a:t>Summer</a:t>
                      </a:r>
                      <a:r>
                        <a:rPr lang="en-US" baseline="0" dirty="0" smtClean="0"/>
                        <a:t> 2</a:t>
                      </a:r>
                      <a:r>
                        <a:rPr lang="en-US" dirty="0" smtClean="0"/>
                        <a:t>016/</a:t>
                      </a:r>
                    </a:p>
                    <a:p>
                      <a:r>
                        <a:rPr lang="en-US" dirty="0" smtClean="0"/>
                        <a:t>Summer 2015</a:t>
                      </a:r>
                      <a:endParaRPr lang="en-US" dirty="0"/>
                    </a:p>
                  </a:txBody>
                  <a:tcPr marL="72831" marR="72831"/>
                </a:tc>
                <a:extLst>
                  <a:ext uri="{0D108BD9-81ED-4DB2-BD59-A6C34878D82A}">
                    <a16:rowId xmlns:a16="http://schemas.microsoft.com/office/drawing/2014/main" val="10000"/>
                  </a:ext>
                </a:extLst>
              </a:tr>
              <a:tr h="370840">
                <a:tc>
                  <a:txBody>
                    <a:bodyPr/>
                    <a:lstStyle/>
                    <a:p>
                      <a:r>
                        <a:rPr lang="en-US" dirty="0" smtClean="0"/>
                        <a:t>Undergraduate</a:t>
                      </a:r>
                      <a:endParaRPr lang="en-US" dirty="0"/>
                    </a:p>
                  </a:txBody>
                  <a:tcPr marL="72831" marR="72831"/>
                </a:tc>
                <a:tc>
                  <a:txBody>
                    <a:bodyPr/>
                    <a:lstStyle/>
                    <a:p>
                      <a:r>
                        <a:rPr lang="en-US" dirty="0" smtClean="0"/>
                        <a:t>166/177</a:t>
                      </a:r>
                      <a:endParaRPr lang="en-US" dirty="0"/>
                    </a:p>
                  </a:txBody>
                  <a:tcPr marL="72831" marR="72831"/>
                </a:tc>
                <a:tc>
                  <a:txBody>
                    <a:bodyPr/>
                    <a:lstStyle/>
                    <a:p>
                      <a:r>
                        <a:rPr lang="en-US" dirty="0" smtClean="0"/>
                        <a:t>212/243</a:t>
                      </a:r>
                      <a:endParaRPr lang="en-US" dirty="0"/>
                    </a:p>
                  </a:txBody>
                  <a:tcPr marL="72831" marR="72831"/>
                </a:tc>
                <a:tc>
                  <a:txBody>
                    <a:bodyPr/>
                    <a:lstStyle/>
                    <a:p>
                      <a:r>
                        <a:rPr lang="en-US" dirty="0" smtClean="0"/>
                        <a:t>97/94</a:t>
                      </a:r>
                      <a:endParaRPr lang="en-US" dirty="0"/>
                    </a:p>
                  </a:txBody>
                  <a:tcPr marL="72831" marR="72831"/>
                </a:tc>
                <a:extLst>
                  <a:ext uri="{0D108BD9-81ED-4DB2-BD59-A6C34878D82A}">
                    <a16:rowId xmlns:a16="http://schemas.microsoft.com/office/drawing/2014/main" val="10001"/>
                  </a:ext>
                </a:extLst>
              </a:tr>
              <a:tr h="370840">
                <a:tc>
                  <a:txBody>
                    <a:bodyPr/>
                    <a:lstStyle/>
                    <a:p>
                      <a:r>
                        <a:rPr lang="en-US" dirty="0" smtClean="0"/>
                        <a:t>Graduate</a:t>
                      </a:r>
                      <a:endParaRPr lang="en-US" dirty="0"/>
                    </a:p>
                  </a:txBody>
                  <a:tcPr marL="72831" marR="72831"/>
                </a:tc>
                <a:tc>
                  <a:txBody>
                    <a:bodyPr/>
                    <a:lstStyle/>
                    <a:p>
                      <a:r>
                        <a:rPr lang="en-US" dirty="0" smtClean="0"/>
                        <a:t> 26/22</a:t>
                      </a:r>
                      <a:endParaRPr lang="en-US" dirty="0"/>
                    </a:p>
                  </a:txBody>
                  <a:tcPr marL="72831" marR="72831"/>
                </a:tc>
                <a:tc>
                  <a:txBody>
                    <a:bodyPr/>
                    <a:lstStyle/>
                    <a:p>
                      <a:r>
                        <a:rPr lang="en-US" dirty="0" smtClean="0"/>
                        <a:t>43/44</a:t>
                      </a:r>
                      <a:endParaRPr lang="en-US" dirty="0"/>
                    </a:p>
                  </a:txBody>
                  <a:tcPr marL="72831" marR="72831"/>
                </a:tc>
                <a:tc>
                  <a:txBody>
                    <a:bodyPr/>
                    <a:lstStyle/>
                    <a:p>
                      <a:r>
                        <a:rPr lang="en-US" dirty="0" smtClean="0"/>
                        <a:t>25/24</a:t>
                      </a:r>
                    </a:p>
                  </a:txBody>
                  <a:tcPr marL="72831" marR="72831"/>
                </a:tc>
                <a:extLst>
                  <a:ext uri="{0D108BD9-81ED-4DB2-BD59-A6C34878D82A}">
                    <a16:rowId xmlns:a16="http://schemas.microsoft.com/office/drawing/2014/main" val="10002"/>
                  </a:ext>
                </a:extLst>
              </a:tr>
              <a:tr h="370840">
                <a:tc>
                  <a:txBody>
                    <a:bodyPr/>
                    <a:lstStyle/>
                    <a:p>
                      <a:r>
                        <a:rPr lang="en-US" dirty="0" smtClean="0"/>
                        <a:t>Total</a:t>
                      </a:r>
                      <a:endParaRPr lang="en-US" dirty="0"/>
                    </a:p>
                  </a:txBody>
                  <a:tcPr marL="72831" marR="72831"/>
                </a:tc>
                <a:tc>
                  <a:txBody>
                    <a:bodyPr/>
                    <a:lstStyle/>
                    <a:p>
                      <a:r>
                        <a:rPr lang="en-US" dirty="0" smtClean="0"/>
                        <a:t>192/199</a:t>
                      </a:r>
                      <a:endParaRPr lang="en-US" dirty="0"/>
                    </a:p>
                  </a:txBody>
                  <a:tcPr marL="72831" marR="72831"/>
                </a:tc>
                <a:tc>
                  <a:txBody>
                    <a:bodyPr/>
                    <a:lstStyle/>
                    <a:p>
                      <a:r>
                        <a:rPr lang="en-US" dirty="0" smtClean="0"/>
                        <a:t>255/287</a:t>
                      </a:r>
                      <a:endParaRPr lang="en-US" dirty="0"/>
                    </a:p>
                  </a:txBody>
                  <a:tcPr marL="72831" marR="72831"/>
                </a:tc>
                <a:tc>
                  <a:txBody>
                    <a:bodyPr/>
                    <a:lstStyle/>
                    <a:p>
                      <a:r>
                        <a:rPr lang="en-US" dirty="0" smtClean="0"/>
                        <a:t>122/118</a:t>
                      </a:r>
                      <a:endParaRPr lang="en-US" dirty="0"/>
                    </a:p>
                  </a:txBody>
                  <a:tcPr marL="72831" marR="72831"/>
                </a:tc>
                <a:extLst>
                  <a:ext uri="{0D108BD9-81ED-4DB2-BD59-A6C34878D82A}">
                    <a16:rowId xmlns:a16="http://schemas.microsoft.com/office/drawing/2014/main" val="10003"/>
                  </a:ext>
                </a:extLst>
              </a:tr>
            </a:tbl>
          </a:graphicData>
        </a:graphic>
      </p:graphicFrame>
      <p:sp>
        <p:nvSpPr>
          <p:cNvPr id="3" name="TextBox 2"/>
          <p:cNvSpPr txBox="1"/>
          <p:nvPr/>
        </p:nvSpPr>
        <p:spPr>
          <a:xfrm>
            <a:off x="762000" y="4419600"/>
            <a:ext cx="4689361" cy="923330"/>
          </a:xfrm>
          <a:prstGeom prst="rect">
            <a:avLst/>
          </a:prstGeom>
          <a:noFill/>
        </p:spPr>
        <p:txBody>
          <a:bodyPr wrap="none" rtlCol="0">
            <a:spAutoFit/>
          </a:bodyPr>
          <a:lstStyle/>
          <a:p>
            <a:r>
              <a:rPr lang="en-US" dirty="0" smtClean="0"/>
              <a:t>Total graduates down 5.8% over previous year. </a:t>
            </a:r>
          </a:p>
          <a:p>
            <a:r>
              <a:rPr lang="en-US" dirty="0" smtClean="0"/>
              <a:t>Undergraduate down 7.5%</a:t>
            </a:r>
          </a:p>
          <a:p>
            <a:r>
              <a:rPr lang="en-US" dirty="0" smtClean="0"/>
              <a:t>Graduates up 1%</a:t>
            </a:r>
            <a:endParaRPr lang="en-US" dirty="0"/>
          </a:p>
        </p:txBody>
      </p:sp>
    </p:spTree>
    <p:extLst>
      <p:ext uri="{BB962C8B-B14F-4D97-AF65-F5344CB8AC3E}">
        <p14:creationId xmlns:p14="http://schemas.microsoft.com/office/powerpoint/2010/main" val="423064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554867" cy="838200"/>
          </a:xfrm>
        </p:spPr>
        <p:txBody>
          <a:bodyPr/>
          <a:lstStyle/>
          <a:p>
            <a:r>
              <a:rPr lang="en-US" b="1" dirty="0" smtClean="0"/>
              <a:t>Teaching and Curriculum </a:t>
            </a:r>
            <a:endParaRPr lang="en-US" b="1" dirty="0"/>
          </a:p>
        </p:txBody>
      </p:sp>
      <p:sp>
        <p:nvSpPr>
          <p:cNvPr id="3" name="Rectangle 2"/>
          <p:cNvSpPr/>
          <p:nvPr/>
        </p:nvSpPr>
        <p:spPr>
          <a:xfrm>
            <a:off x="609600" y="1752600"/>
            <a:ext cx="7162800" cy="4308872"/>
          </a:xfrm>
          <a:prstGeom prst="rect">
            <a:avLst/>
          </a:prstGeom>
        </p:spPr>
        <p:txBody>
          <a:bodyPr wrap="square">
            <a:spAutoFit/>
          </a:bodyPr>
          <a:lstStyle/>
          <a:p>
            <a:r>
              <a:rPr lang="en-US" sz="2400" b="1" dirty="0"/>
              <a:t>Curriculum and Degree Programs</a:t>
            </a:r>
          </a:p>
          <a:p>
            <a:pPr lvl="1"/>
            <a:r>
              <a:rPr lang="en-US" sz="2400" b="1" dirty="0"/>
              <a:t>TSUS approved:</a:t>
            </a:r>
          </a:p>
          <a:p>
            <a:pPr marL="726948" lvl="2" indent="-342900">
              <a:buFont typeface="Arial" panose="020B0604020202020204" pitchFamily="34" charset="0"/>
              <a:buChar char="•"/>
            </a:pPr>
            <a:r>
              <a:rPr lang="en-US" sz="2400" b="1" dirty="0"/>
              <a:t>	PHD in Digital and Cyber Forensic Science, currently at THECB for review</a:t>
            </a:r>
          </a:p>
          <a:p>
            <a:pPr lvl="1"/>
            <a:endParaRPr lang="en-US" sz="2400" b="1" dirty="0" smtClean="0"/>
          </a:p>
          <a:p>
            <a:pPr lvl="1"/>
            <a:r>
              <a:rPr lang="en-US" sz="2400" b="1" dirty="0" smtClean="0"/>
              <a:t>THECB </a:t>
            </a:r>
            <a:r>
              <a:rPr lang="en-US" sz="2400" b="1" dirty="0"/>
              <a:t>approved:</a:t>
            </a:r>
          </a:p>
          <a:p>
            <a:pPr marL="1257300" lvl="2" indent="-342900">
              <a:buFont typeface="Arial" panose="020B0604020202020204" pitchFamily="34" charset="0"/>
              <a:buChar char="•"/>
            </a:pPr>
            <a:r>
              <a:rPr lang="en-US" sz="2200" b="1" dirty="0"/>
              <a:t>Online Master of Agriculture degree in Sustainable Agriculture and Food Environment (SAFE)</a:t>
            </a:r>
          </a:p>
          <a:p>
            <a:pPr marL="1257300" lvl="2" indent="-342900">
              <a:buFont typeface="Arial" panose="020B0604020202020204" pitchFamily="34" charset="0"/>
              <a:buChar char="•"/>
            </a:pPr>
            <a:r>
              <a:rPr lang="en-US" sz="2200" b="1" dirty="0"/>
              <a:t>BS in Digital Forensics Engineering Technology</a:t>
            </a:r>
          </a:p>
          <a:p>
            <a:pPr marL="1257300" lvl="2" indent="-342900">
              <a:buFont typeface="Arial" panose="020B0604020202020204" pitchFamily="34" charset="0"/>
              <a:buChar char="•"/>
            </a:pPr>
            <a:r>
              <a:rPr lang="en-US" sz="2200" b="1" dirty="0"/>
              <a:t>Change in Hours for Forensic Chemistry and Composite </a:t>
            </a:r>
            <a:r>
              <a:rPr lang="en-US" sz="2200" b="1" dirty="0" smtClean="0"/>
              <a:t>Science</a:t>
            </a:r>
            <a:endParaRPr lang="en-US" sz="2200" b="1" dirty="0"/>
          </a:p>
        </p:txBody>
      </p:sp>
    </p:spTree>
    <p:extLst>
      <p:ext uri="{BB962C8B-B14F-4D97-AF65-F5344CB8AC3E}">
        <p14:creationId xmlns:p14="http://schemas.microsoft.com/office/powerpoint/2010/main" val="92702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5202"/>
            <a:ext cx="7744890" cy="1400530"/>
          </a:xfrm>
        </p:spPr>
        <p:txBody>
          <a:bodyPr/>
          <a:lstStyle/>
          <a:p>
            <a:r>
              <a:rPr lang="en-US" dirty="0" smtClean="0"/>
              <a:t>Teaching Excellence Awards</a:t>
            </a:r>
            <a:endParaRPr lang="en-US" dirty="0"/>
          </a:p>
        </p:txBody>
      </p:sp>
      <p:sp>
        <p:nvSpPr>
          <p:cNvPr id="3" name="Content Placeholder 2"/>
          <p:cNvSpPr>
            <a:spLocks noGrp="1"/>
          </p:cNvSpPr>
          <p:nvPr>
            <p:ph idx="1"/>
          </p:nvPr>
        </p:nvSpPr>
        <p:spPr>
          <a:xfrm>
            <a:off x="304800" y="1981200"/>
            <a:ext cx="8305800" cy="4572006"/>
          </a:xfrm>
        </p:spPr>
        <p:txBody>
          <a:bodyPr>
            <a:normAutofit/>
          </a:bodyPr>
          <a:lstStyle/>
          <a:p>
            <a:r>
              <a:rPr lang="en-US" sz="3200" dirty="0" smtClean="0"/>
              <a:t>Office of Graduate Studies 2015-2016 </a:t>
            </a:r>
          </a:p>
          <a:p>
            <a:r>
              <a:rPr lang="en-US" sz="3200" dirty="0" smtClean="0"/>
              <a:t>Outstanding </a:t>
            </a:r>
            <a:r>
              <a:rPr lang="en-US" sz="3200" dirty="0"/>
              <a:t>Teaching Assistant </a:t>
            </a:r>
            <a:r>
              <a:rPr lang="en-US" sz="3200" dirty="0" smtClean="0"/>
              <a:t>Award</a:t>
            </a:r>
          </a:p>
          <a:p>
            <a:pPr lvl="1"/>
            <a:r>
              <a:rPr lang="en-US" sz="3000" dirty="0" smtClean="0"/>
              <a:t>Faith </a:t>
            </a:r>
            <a:r>
              <a:rPr lang="en-US" sz="3000" dirty="0"/>
              <a:t>Byrd, master’s student in biology; </a:t>
            </a:r>
            <a:endParaRPr lang="en-US" sz="3000" dirty="0" smtClean="0"/>
          </a:p>
          <a:p>
            <a:pPr lvl="1"/>
            <a:r>
              <a:rPr lang="en-US" sz="3000" dirty="0" err="1" smtClean="0"/>
              <a:t>Lochana</a:t>
            </a:r>
            <a:r>
              <a:rPr lang="en-US" sz="3000" dirty="0" smtClean="0"/>
              <a:t> </a:t>
            </a:r>
            <a:r>
              <a:rPr lang="en-US" sz="3000" dirty="0" err="1"/>
              <a:t>Kanishka</a:t>
            </a:r>
            <a:r>
              <a:rPr lang="en-US" sz="3000" dirty="0"/>
              <a:t> </a:t>
            </a:r>
            <a:r>
              <a:rPr lang="en-US" sz="3000" dirty="0" err="1"/>
              <a:t>Palayagoda</a:t>
            </a:r>
            <a:r>
              <a:rPr lang="en-US" sz="3000" dirty="0"/>
              <a:t>, master’s student in statistics; </a:t>
            </a:r>
            <a:endParaRPr lang="en-US" sz="3000" dirty="0" smtClean="0"/>
          </a:p>
          <a:p>
            <a:pPr lvl="1"/>
            <a:r>
              <a:rPr lang="en-US" sz="3000" dirty="0" smtClean="0"/>
              <a:t>Osama </a:t>
            </a:r>
            <a:r>
              <a:rPr lang="en-US" sz="3000" dirty="0"/>
              <a:t>Qureshi, master’s student in biology.</a:t>
            </a:r>
          </a:p>
        </p:txBody>
      </p:sp>
    </p:spTree>
    <p:extLst>
      <p:ext uri="{BB962C8B-B14F-4D97-AF65-F5344CB8AC3E}">
        <p14:creationId xmlns:p14="http://schemas.microsoft.com/office/powerpoint/2010/main" val="3002160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64103"/>
            <a:ext cx="7772400" cy="1470025"/>
          </a:xfrm>
        </p:spPr>
        <p:txBody>
          <a:bodyPr>
            <a:normAutofit fontScale="90000"/>
          </a:bodyPr>
          <a:lstStyle/>
          <a:p>
            <a:r>
              <a:rPr lang="en-US" dirty="0" smtClean="0"/>
              <a:t>Academic Community Engagement (ACE)</a:t>
            </a:r>
            <a:endParaRPr lang="en-US" dirty="0"/>
          </a:p>
        </p:txBody>
      </p:sp>
      <p:sp>
        <p:nvSpPr>
          <p:cNvPr id="3" name="Subtitle 2"/>
          <p:cNvSpPr>
            <a:spLocks noGrp="1"/>
          </p:cNvSpPr>
          <p:nvPr>
            <p:ph type="subTitle" idx="1"/>
          </p:nvPr>
        </p:nvSpPr>
        <p:spPr>
          <a:xfrm>
            <a:off x="1371600" y="4203711"/>
            <a:ext cx="6400800" cy="1752600"/>
          </a:xfrm>
        </p:spPr>
        <p:txBody>
          <a:bodyPr/>
          <a:lstStyle/>
          <a:p>
            <a:r>
              <a:rPr lang="en-US" dirty="0" smtClean="0"/>
              <a:t>Diane Neudorf</a:t>
            </a:r>
          </a:p>
          <a:p>
            <a:r>
              <a:rPr lang="en-US" dirty="0" smtClean="0"/>
              <a:t>Dept. Biological Sciences</a:t>
            </a:r>
          </a:p>
          <a:p>
            <a:r>
              <a:rPr lang="en-US" dirty="0" smtClean="0"/>
              <a:t>ACE Coordinator for COS</a:t>
            </a:r>
            <a:endParaRPr lang="en-US" dirty="0"/>
          </a:p>
        </p:txBody>
      </p:sp>
      <p:pic>
        <p:nvPicPr>
          <p:cNvPr id="5" name="Picture 4" descr="IMG_53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527" y="-32098"/>
            <a:ext cx="2700947" cy="2025711"/>
          </a:xfrm>
          <a:prstGeom prst="rect">
            <a:avLst/>
          </a:prstGeom>
        </p:spPr>
      </p:pic>
      <p:pic>
        <p:nvPicPr>
          <p:cNvPr id="6" name="Picture 5" descr="IMG_698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97"/>
            <a:ext cx="3066169" cy="2045710"/>
          </a:xfrm>
          <a:prstGeom prst="rect">
            <a:avLst/>
          </a:prstGeom>
        </p:spPr>
      </p:pic>
      <p:pic>
        <p:nvPicPr>
          <p:cNvPr id="7" name="Picture 6" descr="PawsAndKisses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6892" y="0"/>
            <a:ext cx="2820005" cy="1987919"/>
          </a:xfrm>
          <a:prstGeom prst="rect">
            <a:avLst/>
          </a:prstGeom>
        </p:spPr>
      </p:pic>
    </p:spTree>
    <p:extLst>
      <p:ext uri="{BB962C8B-B14F-4D97-AF65-F5344CB8AC3E}">
        <p14:creationId xmlns:p14="http://schemas.microsoft.com/office/powerpoint/2010/main" val="4121791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ACE my course?</a:t>
            </a:r>
            <a:endParaRPr lang="en-US" dirty="0"/>
          </a:p>
        </p:txBody>
      </p:sp>
      <p:sp>
        <p:nvSpPr>
          <p:cNvPr id="3" name="Content Placeholder 2"/>
          <p:cNvSpPr>
            <a:spLocks noGrp="1"/>
          </p:cNvSpPr>
          <p:nvPr>
            <p:ph idx="1"/>
          </p:nvPr>
        </p:nvSpPr>
        <p:spPr/>
        <p:txBody>
          <a:bodyPr>
            <a:normAutofit/>
          </a:bodyPr>
          <a:lstStyle/>
          <a:p>
            <a:r>
              <a:rPr lang="en-US" dirty="0" smtClean="0"/>
              <a:t>Simple online form</a:t>
            </a:r>
          </a:p>
          <a:p>
            <a:r>
              <a:rPr lang="en-US" dirty="0" smtClean="0"/>
              <a:t>Connect ACE project to course objective</a:t>
            </a:r>
          </a:p>
          <a:p>
            <a:r>
              <a:rPr lang="en-US" dirty="0" smtClean="0"/>
              <a:t>Include ACE reflection assignment</a:t>
            </a:r>
          </a:p>
          <a:p>
            <a:r>
              <a:rPr lang="en-US" dirty="0" smtClean="0"/>
              <a:t>Must be part of grade (not optional)</a:t>
            </a:r>
          </a:p>
          <a:p>
            <a:r>
              <a:rPr lang="en-US" dirty="0" smtClean="0"/>
              <a:t>Students work on project 9 hours outside of class (for 3 credit class)</a:t>
            </a:r>
          </a:p>
          <a:p>
            <a:r>
              <a:rPr lang="en-US" dirty="0" smtClean="0"/>
              <a:t>Find a community partner</a:t>
            </a:r>
          </a:p>
          <a:p>
            <a:endParaRPr lang="en-US" dirty="0"/>
          </a:p>
          <a:p>
            <a:r>
              <a:rPr lang="en-US" dirty="0" smtClean="0"/>
              <a:t>Need help? </a:t>
            </a:r>
            <a:r>
              <a:rPr lang="en-US" dirty="0" err="1" smtClean="0"/>
              <a:t>Neudorf@shsu.edu</a:t>
            </a:r>
            <a:endParaRPr lang="en-US" dirty="0"/>
          </a:p>
        </p:txBody>
      </p:sp>
    </p:spTree>
    <p:extLst>
      <p:ext uri="{BB962C8B-B14F-4D97-AF65-F5344CB8AC3E}">
        <p14:creationId xmlns:p14="http://schemas.microsoft.com/office/powerpoint/2010/main" val="1105707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Neudorf - BIOL 1413 Honors Zoology</a:t>
            </a:r>
            <a:endParaRPr lang="en-US" dirty="0"/>
          </a:p>
        </p:txBody>
      </p:sp>
      <p:pic>
        <p:nvPicPr>
          <p:cNvPr id="4" name="Content Placeholder 3" descr="IMG_5344.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a:xfrm>
            <a:off x="241029" y="1684538"/>
            <a:ext cx="4097996" cy="2253740"/>
          </a:xfrm>
        </p:spPr>
      </p:pic>
      <p:pic>
        <p:nvPicPr>
          <p:cNvPr id="5" name="Picture 4" descr="IMG_536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659" y="3606302"/>
            <a:ext cx="4335597" cy="3251698"/>
          </a:xfrm>
          <a:prstGeom prst="rect">
            <a:avLst/>
          </a:prstGeom>
        </p:spPr>
      </p:pic>
      <p:pic>
        <p:nvPicPr>
          <p:cNvPr id="6" name="Picture 5" descr="IMG_536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53787"/>
            <a:ext cx="2938688" cy="2204016"/>
          </a:xfrm>
          <a:prstGeom prst="rect">
            <a:avLst/>
          </a:prstGeom>
        </p:spPr>
      </p:pic>
      <p:sp>
        <p:nvSpPr>
          <p:cNvPr id="7" name="TextBox 6"/>
          <p:cNvSpPr txBox="1"/>
          <p:nvPr/>
        </p:nvSpPr>
        <p:spPr>
          <a:xfrm>
            <a:off x="4950344" y="1684538"/>
            <a:ext cx="3059026" cy="1477328"/>
          </a:xfrm>
          <a:prstGeom prst="rect">
            <a:avLst/>
          </a:prstGeom>
          <a:noFill/>
        </p:spPr>
        <p:txBody>
          <a:bodyPr wrap="none" rtlCol="0">
            <a:spAutoFit/>
          </a:bodyPr>
          <a:lstStyle/>
          <a:p>
            <a:r>
              <a:rPr lang="en-US" dirty="0" smtClean="0"/>
              <a:t>Partner: Boys and Girls Club</a:t>
            </a:r>
          </a:p>
          <a:p>
            <a:endParaRPr lang="en-US" dirty="0"/>
          </a:p>
          <a:p>
            <a:r>
              <a:rPr lang="en-US" dirty="0" smtClean="0"/>
              <a:t>Topic: Weird Animals</a:t>
            </a:r>
          </a:p>
          <a:p>
            <a:endParaRPr lang="en-US" dirty="0"/>
          </a:p>
          <a:p>
            <a:r>
              <a:rPr lang="en-US" dirty="0" smtClean="0"/>
              <a:t>Presentation, craft and activity</a:t>
            </a:r>
            <a:endParaRPr lang="en-US" dirty="0"/>
          </a:p>
        </p:txBody>
      </p:sp>
    </p:spTree>
    <p:extLst>
      <p:ext uri="{BB962C8B-B14F-4D97-AF65-F5344CB8AC3E}">
        <p14:creationId xmlns:p14="http://schemas.microsoft.com/office/powerpoint/2010/main" val="4246895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381000"/>
            <a:ext cx="2590800" cy="914400"/>
          </a:xfrm>
        </p:spPr>
        <p:txBody>
          <a:bodyPr>
            <a:normAutofit fontScale="90000"/>
          </a:bodyPr>
          <a:lstStyle/>
          <a:p>
            <a:r>
              <a:rPr lang="en-US" dirty="0" smtClean="0"/>
              <a:t>Overview	</a:t>
            </a:r>
            <a:endParaRPr lang="en-US" dirty="0"/>
          </a:p>
        </p:txBody>
      </p:sp>
      <p:sp>
        <p:nvSpPr>
          <p:cNvPr id="7" name="Content Placeholder 6"/>
          <p:cNvSpPr>
            <a:spLocks noGrp="1"/>
          </p:cNvSpPr>
          <p:nvPr>
            <p:ph idx="4294967295"/>
          </p:nvPr>
        </p:nvSpPr>
        <p:spPr>
          <a:xfrm>
            <a:off x="533400" y="381000"/>
            <a:ext cx="8382000" cy="6172200"/>
          </a:xfrm>
        </p:spPr>
        <p:txBody>
          <a:bodyPr>
            <a:normAutofit/>
          </a:bodyPr>
          <a:lstStyle/>
          <a:p>
            <a:endParaRPr lang="en-US" dirty="0" smtClean="0"/>
          </a:p>
          <a:p>
            <a:r>
              <a:rPr lang="en-US" sz="2800" b="1" dirty="0"/>
              <a:t>Dean’s Office </a:t>
            </a:r>
            <a:r>
              <a:rPr lang="en-US" sz="2800" b="1" dirty="0" smtClean="0"/>
              <a:t>Introductions</a:t>
            </a:r>
            <a:endParaRPr lang="en-US" sz="2800" b="1" dirty="0"/>
          </a:p>
          <a:p>
            <a:r>
              <a:rPr lang="en-US" sz="2800" b="1" dirty="0" smtClean="0"/>
              <a:t>Departmental New </a:t>
            </a:r>
            <a:r>
              <a:rPr lang="en-US" sz="2800" b="1" dirty="0"/>
              <a:t>Faculty and Staff Introductions</a:t>
            </a:r>
          </a:p>
          <a:p>
            <a:r>
              <a:rPr lang="en-US" sz="2800" b="1" dirty="0" smtClean="0"/>
              <a:t>Presentation of College Awards</a:t>
            </a:r>
          </a:p>
          <a:p>
            <a:r>
              <a:rPr lang="en-US" sz="2800" b="1" dirty="0" smtClean="0"/>
              <a:t>Recognition of Tenure and Promotion </a:t>
            </a:r>
          </a:p>
          <a:p>
            <a:r>
              <a:rPr lang="en-US" sz="2800" b="1" dirty="0" smtClean="0"/>
              <a:t>Year in Review</a:t>
            </a:r>
          </a:p>
          <a:p>
            <a:pPr lvl="1"/>
            <a:r>
              <a:rPr lang="en-US" sz="2800" b="1" dirty="0" smtClean="0"/>
              <a:t>Enrollment and Teaching</a:t>
            </a:r>
          </a:p>
          <a:p>
            <a:pPr lvl="1"/>
            <a:r>
              <a:rPr lang="en-US" sz="2800" b="1" dirty="0" smtClean="0"/>
              <a:t>Research and Scholarship</a:t>
            </a:r>
          </a:p>
          <a:p>
            <a:pPr lvl="1"/>
            <a:r>
              <a:rPr lang="en-US" sz="2800" b="1" dirty="0" smtClean="0"/>
              <a:t>Service</a:t>
            </a:r>
          </a:p>
          <a:p>
            <a:r>
              <a:rPr lang="en-US" sz="3000" b="1" dirty="0" smtClean="0"/>
              <a:t>Review of Goals for 2015-2016</a:t>
            </a:r>
          </a:p>
          <a:p>
            <a:r>
              <a:rPr lang="en-US" sz="3000" b="1" dirty="0" smtClean="0"/>
              <a:t>Goals for 2016-2017</a:t>
            </a:r>
          </a:p>
        </p:txBody>
      </p:sp>
    </p:spTree>
    <p:extLst>
      <p:ext uri="{BB962C8B-B14F-4D97-AF65-F5344CB8AC3E}">
        <p14:creationId xmlns:p14="http://schemas.microsoft.com/office/powerpoint/2010/main" val="4120469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 Frey – PLSC 1307 Plant Science/PLSC 2399 Floral Design</a:t>
            </a:r>
            <a:endParaRPr lang="en-US" dirty="0"/>
          </a:p>
        </p:txBody>
      </p:sp>
      <p:pic>
        <p:nvPicPr>
          <p:cNvPr id="4" name="Content Placeholder 3" descr="Barnyard%20Greenthumb-2.JPG"/>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a:xfrm>
            <a:off x="457200" y="1600201"/>
            <a:ext cx="4062275" cy="2234095"/>
          </a:xfrm>
        </p:spPr>
      </p:pic>
      <p:pic>
        <p:nvPicPr>
          <p:cNvPr id="5" name="Picture 4" descr="AlphaGammaRho%20Ev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94" y="3974068"/>
            <a:ext cx="2762199" cy="2071649"/>
          </a:xfrm>
          <a:prstGeom prst="rect">
            <a:avLst/>
          </a:prstGeom>
        </p:spPr>
      </p:pic>
      <p:pic>
        <p:nvPicPr>
          <p:cNvPr id="6" name="Picture 5" descr="SHSU%20EVEN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7154" y="4086130"/>
            <a:ext cx="2613113" cy="2613113"/>
          </a:xfrm>
          <a:prstGeom prst="rect">
            <a:avLst/>
          </a:prstGeom>
        </p:spPr>
      </p:pic>
      <p:sp>
        <p:nvSpPr>
          <p:cNvPr id="7" name="TextBox 6"/>
          <p:cNvSpPr txBox="1"/>
          <p:nvPr/>
        </p:nvSpPr>
        <p:spPr>
          <a:xfrm>
            <a:off x="5313185" y="1979773"/>
            <a:ext cx="3482983" cy="1754327"/>
          </a:xfrm>
          <a:prstGeom prst="rect">
            <a:avLst/>
          </a:prstGeom>
          <a:noFill/>
        </p:spPr>
        <p:txBody>
          <a:bodyPr wrap="square" rtlCol="0">
            <a:spAutoFit/>
          </a:bodyPr>
          <a:lstStyle/>
          <a:p>
            <a:r>
              <a:rPr lang="en-US" b="1" dirty="0"/>
              <a:t>P</a:t>
            </a:r>
            <a:r>
              <a:rPr lang="en-US" b="1" dirty="0" smtClean="0"/>
              <a:t>artners</a:t>
            </a:r>
            <a:r>
              <a:rPr lang="en-US" dirty="0" smtClean="0"/>
              <a:t>: local schools, Good Shepherd Mission, SHSU</a:t>
            </a:r>
          </a:p>
          <a:p>
            <a:endParaRPr lang="en-US" dirty="0"/>
          </a:p>
          <a:p>
            <a:r>
              <a:rPr lang="en-US" b="1" dirty="0" smtClean="0"/>
              <a:t>Projects</a:t>
            </a:r>
            <a:r>
              <a:rPr lang="en-US" dirty="0" smtClean="0"/>
              <a:t>: Community gardens,  Barnyard Green Thumb, Centerpieces for SHSU events</a:t>
            </a:r>
            <a:endParaRPr lang="en-US" dirty="0"/>
          </a:p>
        </p:txBody>
      </p:sp>
      <p:pic>
        <p:nvPicPr>
          <p:cNvPr id="8" name="Picture 7" descr="carrot%20harves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374" y="3834296"/>
            <a:ext cx="1704578" cy="2272770"/>
          </a:xfrm>
          <a:prstGeom prst="rect">
            <a:avLst/>
          </a:prstGeom>
        </p:spPr>
      </p:pic>
      <p:pic>
        <p:nvPicPr>
          <p:cNvPr id="9" name="Picture 8" descr="prep%20garde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6757" y="4770121"/>
            <a:ext cx="2783839" cy="2087879"/>
          </a:xfrm>
          <a:prstGeom prst="rect">
            <a:avLst/>
          </a:prstGeom>
        </p:spPr>
      </p:pic>
    </p:spTree>
    <p:extLst>
      <p:ext uri="{BB962C8B-B14F-4D97-AF65-F5344CB8AC3E}">
        <p14:creationId xmlns:p14="http://schemas.microsoft.com/office/powerpoint/2010/main" val="391306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4" y="158755"/>
            <a:ext cx="9078636" cy="999226"/>
          </a:xfrm>
        </p:spPr>
        <p:txBody>
          <a:bodyPr>
            <a:noAutofit/>
          </a:bodyPr>
          <a:lstStyle/>
          <a:p>
            <a:r>
              <a:rPr lang="en-US" sz="3600" dirty="0" smtClean="0"/>
              <a:t>R. James – </a:t>
            </a:r>
            <a:r>
              <a:rPr lang="en-US" sz="3600" dirty="0" err="1" smtClean="0"/>
              <a:t>Phys</a:t>
            </a:r>
            <a:r>
              <a:rPr lang="en-US" sz="3600" dirty="0" smtClean="0"/>
              <a:t> 1404 – Solar System Astronomy </a:t>
            </a:r>
            <a:endParaRPr lang="en-US" sz="3600" dirty="0"/>
          </a:p>
        </p:txBody>
      </p:sp>
      <p:pic>
        <p:nvPicPr>
          <p:cNvPr id="4" name="Content Placeholder 3" descr="Screen Shot 2016-08-22 at 11.35.20 AM.png"/>
          <p:cNvPicPr>
            <a:picLocks noGrp="1" noChangeAspect="1"/>
          </p:cNvPicPr>
          <p:nvPr>
            <p:ph idx="1"/>
          </p:nvPr>
        </p:nvPicPr>
        <p:blipFill>
          <a:blip r:embed="rId2">
            <a:extLst>
              <a:ext uri="{28A0092B-C50C-407E-A947-70E740481C1C}">
                <a14:useLocalDpi xmlns:a14="http://schemas.microsoft.com/office/drawing/2010/main" val="0"/>
              </a:ext>
            </a:extLst>
          </a:blip>
          <a:srcRect t="13290" b="13290"/>
          <a:stretch>
            <a:fillRect/>
          </a:stretch>
        </p:blipFill>
        <p:spPr>
          <a:xfrm>
            <a:off x="0" y="1157981"/>
            <a:ext cx="5614491" cy="3087754"/>
          </a:xfrm>
        </p:spPr>
      </p:pic>
      <p:sp>
        <p:nvSpPr>
          <p:cNvPr id="5" name="TextBox 4"/>
          <p:cNvSpPr txBox="1"/>
          <p:nvPr/>
        </p:nvSpPr>
        <p:spPr>
          <a:xfrm>
            <a:off x="6097557" y="1315818"/>
            <a:ext cx="2932056" cy="1477328"/>
          </a:xfrm>
          <a:prstGeom prst="rect">
            <a:avLst/>
          </a:prstGeom>
          <a:noFill/>
        </p:spPr>
        <p:txBody>
          <a:bodyPr wrap="square" rtlCol="0">
            <a:spAutoFit/>
          </a:bodyPr>
          <a:lstStyle/>
          <a:p>
            <a:r>
              <a:rPr lang="en-US" b="1" dirty="0" smtClean="0"/>
              <a:t>Partners</a:t>
            </a:r>
            <a:r>
              <a:rPr lang="en-US" dirty="0" smtClean="0"/>
              <a:t>: local middle and high schools</a:t>
            </a:r>
          </a:p>
          <a:p>
            <a:endParaRPr lang="en-US" dirty="0"/>
          </a:p>
          <a:p>
            <a:r>
              <a:rPr lang="en-US" b="1" dirty="0" smtClean="0"/>
              <a:t>Activity</a:t>
            </a:r>
            <a:r>
              <a:rPr lang="en-US" dirty="0" smtClean="0"/>
              <a:t>: Create a “The True Facts About …” style  video</a:t>
            </a:r>
            <a:endParaRPr lang="en-US" dirty="0"/>
          </a:p>
        </p:txBody>
      </p:sp>
      <p:sp>
        <p:nvSpPr>
          <p:cNvPr id="6" name="TextBox 5"/>
          <p:cNvSpPr txBox="1"/>
          <p:nvPr/>
        </p:nvSpPr>
        <p:spPr>
          <a:xfrm>
            <a:off x="261457" y="5124760"/>
            <a:ext cx="4755328"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=u-SilcZF748</a:t>
            </a:r>
          </a:p>
        </p:txBody>
      </p:sp>
      <p:sp>
        <p:nvSpPr>
          <p:cNvPr id="7" name="TextBox 6"/>
          <p:cNvSpPr txBox="1"/>
          <p:nvPr/>
        </p:nvSpPr>
        <p:spPr>
          <a:xfrm>
            <a:off x="261457" y="6200799"/>
            <a:ext cx="5840060" cy="369332"/>
          </a:xfrm>
          <a:prstGeom prst="rect">
            <a:avLst/>
          </a:prstGeom>
          <a:noFill/>
        </p:spPr>
        <p:txBody>
          <a:bodyPr wrap="none" rtlCol="0">
            <a:spAutoFit/>
          </a:bodyPr>
          <a:lstStyle/>
          <a:p>
            <a:r>
              <a:rPr lang="en-US" dirty="0" smtClean="0"/>
              <a:t>Coming Summer 2017: New ACE class - Traveling Astronomy</a:t>
            </a:r>
            <a:endParaRPr lang="en-US" dirty="0"/>
          </a:p>
        </p:txBody>
      </p:sp>
      <p:pic>
        <p:nvPicPr>
          <p:cNvPr id="3" name="Picture 2" descr="Screen Shot 2016-08-23 at 10.17.4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106" y="3415456"/>
            <a:ext cx="2554242" cy="1517255"/>
          </a:xfrm>
          <a:prstGeom prst="rect">
            <a:avLst/>
          </a:prstGeom>
        </p:spPr>
      </p:pic>
      <p:pic>
        <p:nvPicPr>
          <p:cNvPr id="8" name="Picture 7" descr="Screen Shot 2016-08-23 at 10.18.09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8025" y="3093016"/>
            <a:ext cx="3151588" cy="1925289"/>
          </a:xfrm>
          <a:prstGeom prst="rect">
            <a:avLst/>
          </a:prstGeom>
        </p:spPr>
      </p:pic>
      <p:pic>
        <p:nvPicPr>
          <p:cNvPr id="9" name="Picture 8" descr="Screen Shot 2016-08-23 at 10.18.22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1517" y="4932711"/>
            <a:ext cx="3022943" cy="1861940"/>
          </a:xfrm>
          <a:prstGeom prst="rect">
            <a:avLst/>
          </a:prstGeom>
        </p:spPr>
      </p:pic>
    </p:spTree>
    <p:extLst>
      <p:ext uri="{BB962C8B-B14F-4D97-AF65-F5344CB8AC3E}">
        <p14:creationId xmlns:p14="http://schemas.microsoft.com/office/powerpoint/2010/main" val="163912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 Wozniak – BIOL 1401 – </a:t>
            </a:r>
            <a:r>
              <a:rPr lang="en-US" dirty="0" err="1" smtClean="0"/>
              <a:t>Env</a:t>
            </a:r>
            <a:r>
              <a:rPr lang="en-US" dirty="0" smtClean="0"/>
              <a:t>. Science</a:t>
            </a:r>
            <a:endParaRPr lang="en-US" dirty="0"/>
          </a:p>
        </p:txBody>
      </p:sp>
      <p:pic>
        <p:nvPicPr>
          <p:cNvPr id="4" name="Content Placeholder 3" descr="DSC_0444.JPG"/>
          <p:cNvPicPr>
            <a:picLocks noGrp="1" noChangeAspect="1"/>
          </p:cNvPicPr>
          <p:nvPr>
            <p:ph idx="1"/>
          </p:nvPr>
        </p:nvPicPr>
        <p:blipFill>
          <a:blip r:embed="rId2" cstate="print">
            <a:extLst>
              <a:ext uri="{28A0092B-C50C-407E-A947-70E740481C1C}">
                <a14:useLocalDpi xmlns:a14="http://schemas.microsoft.com/office/drawing/2010/main" val="0"/>
              </a:ext>
            </a:extLst>
          </a:blip>
          <a:srcRect t="8753" b="8753"/>
          <a:stretch>
            <a:fillRect/>
          </a:stretch>
        </p:blipFill>
        <p:spPr>
          <a:xfrm>
            <a:off x="457200" y="1600201"/>
            <a:ext cx="4137199" cy="2275300"/>
          </a:xfrm>
        </p:spPr>
      </p:pic>
      <p:sp>
        <p:nvSpPr>
          <p:cNvPr id="5" name="TextBox 4"/>
          <p:cNvSpPr txBox="1"/>
          <p:nvPr/>
        </p:nvSpPr>
        <p:spPr>
          <a:xfrm>
            <a:off x="5303847" y="1923742"/>
            <a:ext cx="3317589" cy="2031325"/>
          </a:xfrm>
          <a:prstGeom prst="rect">
            <a:avLst/>
          </a:prstGeom>
          <a:noFill/>
        </p:spPr>
        <p:txBody>
          <a:bodyPr wrap="square" rtlCol="0">
            <a:spAutoFit/>
          </a:bodyPr>
          <a:lstStyle/>
          <a:p>
            <a:r>
              <a:rPr lang="en-US" b="1" dirty="0" smtClean="0"/>
              <a:t>Partners</a:t>
            </a:r>
            <a:r>
              <a:rPr lang="en-US" dirty="0" smtClean="0"/>
              <a:t>: Good Shepherd Mission, the Villages, SHSU</a:t>
            </a:r>
          </a:p>
          <a:p>
            <a:endParaRPr lang="en-US" dirty="0"/>
          </a:p>
          <a:p>
            <a:r>
              <a:rPr lang="en-US" b="1" dirty="0" smtClean="0"/>
              <a:t>Projects</a:t>
            </a:r>
            <a:r>
              <a:rPr lang="en-US" dirty="0" smtClean="0"/>
              <a:t>: Community gardens, recycling</a:t>
            </a:r>
          </a:p>
          <a:p>
            <a:endParaRPr lang="en-US" dirty="0"/>
          </a:p>
          <a:p>
            <a:endParaRPr lang="en-US" dirty="0" smtClean="0"/>
          </a:p>
        </p:txBody>
      </p:sp>
      <p:pic>
        <p:nvPicPr>
          <p:cNvPr id="6" name="Picture 5" descr="DSC_05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963594"/>
            <a:ext cx="3924193" cy="2616129"/>
          </a:xfrm>
          <a:prstGeom prst="rect">
            <a:avLst/>
          </a:prstGeom>
        </p:spPr>
      </p:pic>
      <p:pic>
        <p:nvPicPr>
          <p:cNvPr id="7" name="Picture 6" descr="DSC_057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5634" y="4187700"/>
            <a:ext cx="3588034" cy="2392023"/>
          </a:xfrm>
          <a:prstGeom prst="rect">
            <a:avLst/>
          </a:prstGeom>
        </p:spPr>
      </p:pic>
    </p:spTree>
    <p:extLst>
      <p:ext uri="{BB962C8B-B14F-4D97-AF65-F5344CB8AC3E}">
        <p14:creationId xmlns:p14="http://schemas.microsoft.com/office/powerpoint/2010/main" val="355888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I ACE my class?</a:t>
            </a:r>
            <a:endParaRPr lang="en-US" dirty="0"/>
          </a:p>
        </p:txBody>
      </p:sp>
      <p:sp>
        <p:nvSpPr>
          <p:cNvPr id="3" name="Content Placeholder 2"/>
          <p:cNvSpPr>
            <a:spLocks noGrp="1"/>
          </p:cNvSpPr>
          <p:nvPr>
            <p:ph idx="1"/>
          </p:nvPr>
        </p:nvSpPr>
        <p:spPr/>
        <p:txBody>
          <a:bodyPr>
            <a:normAutofit/>
          </a:bodyPr>
          <a:lstStyle/>
          <a:p>
            <a:r>
              <a:rPr lang="en-US" dirty="0" smtClean="0"/>
              <a:t>Connect university with community</a:t>
            </a:r>
          </a:p>
          <a:p>
            <a:endParaRPr lang="en-US" dirty="0" smtClean="0"/>
          </a:p>
          <a:p>
            <a:r>
              <a:rPr lang="en-US" dirty="0" smtClean="0"/>
              <a:t>Improves learning</a:t>
            </a:r>
          </a:p>
          <a:p>
            <a:endParaRPr lang="en-US" dirty="0" smtClean="0"/>
          </a:p>
          <a:p>
            <a:r>
              <a:rPr lang="en-US" dirty="0" smtClean="0"/>
              <a:t>Students gain a spirit of volunteerism</a:t>
            </a:r>
          </a:p>
          <a:p>
            <a:endParaRPr lang="en-US" dirty="0" smtClean="0"/>
          </a:p>
          <a:p>
            <a:r>
              <a:rPr lang="en-US" dirty="0" smtClean="0"/>
              <a:t>Students are more marketable</a:t>
            </a:r>
          </a:p>
          <a:p>
            <a:endParaRPr lang="en-US" dirty="0" smtClean="0"/>
          </a:p>
          <a:p>
            <a:r>
              <a:rPr lang="en-US" dirty="0" smtClean="0"/>
              <a:t>Opportunities for faculty scholarship</a:t>
            </a:r>
            <a:endParaRPr lang="en-US" dirty="0"/>
          </a:p>
        </p:txBody>
      </p:sp>
    </p:spTree>
    <p:extLst>
      <p:ext uri="{BB962C8B-B14F-4D97-AF65-F5344CB8AC3E}">
        <p14:creationId xmlns:p14="http://schemas.microsoft.com/office/powerpoint/2010/main" val="198482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p:txBody>
          <a:bodyPr>
            <a:normAutofit/>
          </a:bodyPr>
          <a:lstStyle/>
          <a:p>
            <a:r>
              <a:rPr lang="en-US" dirty="0" smtClean="0"/>
              <a:t>My class is too big.</a:t>
            </a:r>
          </a:p>
          <a:p>
            <a:endParaRPr lang="en-US" dirty="0"/>
          </a:p>
          <a:p>
            <a:r>
              <a:rPr lang="en-US" dirty="0" smtClean="0"/>
              <a:t>It will take too much time.</a:t>
            </a:r>
          </a:p>
          <a:p>
            <a:endParaRPr lang="en-US" dirty="0"/>
          </a:p>
          <a:p>
            <a:r>
              <a:rPr lang="en-US" dirty="0" smtClean="0"/>
              <a:t>Students won’t want to do the work.</a:t>
            </a:r>
          </a:p>
          <a:p>
            <a:endParaRPr lang="en-US" dirty="0"/>
          </a:p>
          <a:p>
            <a:r>
              <a:rPr lang="en-US" dirty="0" smtClean="0"/>
              <a:t>I teach an (online, majors, non-majors, grad, summer, etc.) class.</a:t>
            </a:r>
            <a:endParaRPr lang="en-US" dirty="0"/>
          </a:p>
        </p:txBody>
      </p:sp>
    </p:spTree>
    <p:extLst>
      <p:ext uri="{BB962C8B-B14F-4D97-AF65-F5344CB8AC3E}">
        <p14:creationId xmlns:p14="http://schemas.microsoft.com/office/powerpoint/2010/main" val="210263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Cumulative ACE classes in COS</a:t>
            </a:r>
            <a:endParaRPr lang="en-US" dirty="0"/>
          </a:p>
        </p:txBody>
      </p:sp>
      <p:graphicFrame>
        <p:nvGraphicFramePr>
          <p:cNvPr id="4" name="Content Placeholder 3"/>
          <p:cNvGraphicFramePr>
            <a:graphicFrameLocks noGrp="1"/>
          </p:cNvGraphicFramePr>
          <p:nvPr>
            <p:ph idx="1"/>
            <p:extLst/>
          </p:nvPr>
        </p:nvGraphicFramePr>
        <p:xfrm>
          <a:off x="457200" y="1600200"/>
          <a:ext cx="8229600" cy="3977640"/>
        </p:xfrm>
        <a:graphic>
          <a:graphicData uri="http://schemas.openxmlformats.org/drawingml/2006/table">
            <a:tbl>
              <a:tblPr firstRow="1" bandRow="1">
                <a:tableStyleId>{2A488322-F2BA-4B5B-9748-0D474271808F}</a:tableStyleId>
              </a:tblPr>
              <a:tblGrid>
                <a:gridCol w="1363663">
                  <a:extLst>
                    <a:ext uri="{9D8B030D-6E8A-4147-A177-3AD203B41FA5}">
                      <a16:colId xmlns:a16="http://schemas.microsoft.com/office/drawing/2014/main" val="20000"/>
                    </a:ext>
                  </a:extLst>
                </a:gridCol>
                <a:gridCol w="693737">
                  <a:extLst>
                    <a:ext uri="{9D8B030D-6E8A-4147-A177-3AD203B41FA5}">
                      <a16:colId xmlns:a16="http://schemas.microsoft.com/office/drawing/2014/main" val="20001"/>
                    </a:ext>
                  </a:extLst>
                </a:gridCol>
                <a:gridCol w="800304">
                  <a:extLst>
                    <a:ext uri="{9D8B030D-6E8A-4147-A177-3AD203B41FA5}">
                      <a16:colId xmlns:a16="http://schemas.microsoft.com/office/drawing/2014/main" val="20002"/>
                    </a:ext>
                  </a:extLst>
                </a:gridCol>
                <a:gridCol w="896425">
                  <a:extLst>
                    <a:ext uri="{9D8B030D-6E8A-4147-A177-3AD203B41FA5}">
                      <a16:colId xmlns:a16="http://schemas.microsoft.com/office/drawing/2014/main" val="20003"/>
                    </a:ext>
                  </a:extLst>
                </a:gridCol>
                <a:gridCol w="1389371">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370840">
                <a:tc>
                  <a:txBody>
                    <a:bodyPr/>
                    <a:lstStyle/>
                    <a:p>
                      <a:endParaRPr lang="en-US" dirty="0"/>
                    </a:p>
                  </a:txBody>
                  <a:tcPr/>
                </a:tc>
                <a:tc>
                  <a:txBody>
                    <a:bodyPr/>
                    <a:lstStyle/>
                    <a:p>
                      <a:pPr algn="ctr"/>
                      <a:r>
                        <a:rPr lang="en-US" dirty="0" smtClean="0"/>
                        <a:t>2010</a:t>
                      </a:r>
                      <a:endParaRPr lang="en-US" dirty="0"/>
                    </a:p>
                  </a:txBody>
                  <a:tcPr/>
                </a:tc>
                <a:tc>
                  <a:txBody>
                    <a:bodyPr/>
                    <a:lstStyle/>
                    <a:p>
                      <a:pPr algn="ctr"/>
                      <a:r>
                        <a:rPr lang="en-US" dirty="0" smtClean="0"/>
                        <a:t>2011</a:t>
                      </a:r>
                      <a:endParaRPr lang="en-US" dirty="0"/>
                    </a:p>
                  </a:txBody>
                  <a:tcPr/>
                </a:tc>
                <a:tc>
                  <a:txBody>
                    <a:bodyPr/>
                    <a:lstStyle/>
                    <a:p>
                      <a:pPr algn="ctr"/>
                      <a:r>
                        <a:rPr lang="en-US" dirty="0" smtClean="0"/>
                        <a:t>2012</a:t>
                      </a:r>
                      <a:endParaRPr lang="en-US" dirty="0"/>
                    </a:p>
                  </a:txBody>
                  <a:tcPr/>
                </a:tc>
                <a:tc>
                  <a:txBody>
                    <a:bodyPr/>
                    <a:lstStyle/>
                    <a:p>
                      <a:pPr algn="ctr"/>
                      <a:r>
                        <a:rPr lang="en-US" dirty="0" smtClean="0"/>
                        <a:t>2013</a:t>
                      </a:r>
                      <a:endParaRPr lang="en-US" dirty="0"/>
                    </a:p>
                  </a:txBody>
                  <a:tcPr/>
                </a:tc>
                <a:tc>
                  <a:txBody>
                    <a:bodyPr/>
                    <a:lstStyle/>
                    <a:p>
                      <a:pPr algn="ctr"/>
                      <a:r>
                        <a:rPr lang="en-US" dirty="0" smtClean="0"/>
                        <a:t>2014</a:t>
                      </a:r>
                      <a:endParaRPr lang="en-US" dirty="0"/>
                    </a:p>
                  </a:txBody>
                  <a:tcPr/>
                </a:tc>
                <a:tc>
                  <a:txBody>
                    <a:bodyPr/>
                    <a:lstStyle/>
                    <a:p>
                      <a:pPr algn="ctr"/>
                      <a:r>
                        <a:rPr lang="en-US" dirty="0" smtClean="0"/>
                        <a:t>2015</a:t>
                      </a:r>
                      <a:endParaRPr lang="en-US" dirty="0"/>
                    </a:p>
                  </a:txBody>
                  <a:tcPr/>
                </a:tc>
                <a:tc>
                  <a:txBody>
                    <a:bodyPr/>
                    <a:lstStyle/>
                    <a:p>
                      <a:pPr algn="ctr"/>
                      <a:r>
                        <a:rPr lang="en-US" dirty="0" smtClean="0"/>
                        <a:t>2016</a:t>
                      </a:r>
                      <a:endParaRPr lang="en-US" dirty="0"/>
                    </a:p>
                  </a:txBody>
                  <a:tcPr/>
                </a:tc>
                <a:extLst>
                  <a:ext uri="{0D108BD9-81ED-4DB2-BD59-A6C34878D82A}">
                    <a16:rowId xmlns:a16="http://schemas.microsoft.com/office/drawing/2014/main" val="10000"/>
                  </a:ext>
                </a:extLst>
              </a:tr>
              <a:tr h="370840">
                <a:tc>
                  <a:txBody>
                    <a:bodyPr/>
                    <a:lstStyle/>
                    <a:p>
                      <a:r>
                        <a:rPr lang="en-US" dirty="0" smtClean="0"/>
                        <a:t>Ag. </a:t>
                      </a:r>
                      <a:r>
                        <a:rPr lang="en-US" dirty="0" err="1" smtClean="0"/>
                        <a:t>Sci</a:t>
                      </a:r>
                      <a:r>
                        <a:rPr lang="en-US" dirty="0" smtClean="0"/>
                        <a:t> &amp; Engineer</a:t>
                      </a:r>
                      <a:endParaRPr lang="en-US" dirty="0"/>
                    </a:p>
                  </a:txBody>
                  <a:tcPr/>
                </a:tc>
                <a:tc>
                  <a:txBody>
                    <a:bodyPr/>
                    <a:lstStyle/>
                    <a:p>
                      <a:pPr algn="ctr"/>
                      <a:r>
                        <a:rPr lang="en-US" dirty="0" smtClean="0"/>
                        <a:t>0</a:t>
                      </a:r>
                      <a:endParaRPr lang="en-US" dirty="0"/>
                    </a:p>
                  </a:txBody>
                  <a:tcPr/>
                </a:tc>
                <a:tc>
                  <a:txBody>
                    <a:bodyPr/>
                    <a:lstStyle/>
                    <a:p>
                      <a:pPr algn="ctr"/>
                      <a:r>
                        <a:rPr lang="en-US" dirty="0" smtClean="0"/>
                        <a:t>2</a:t>
                      </a:r>
                      <a:endParaRPr lang="en-US" dirty="0"/>
                    </a:p>
                  </a:txBody>
                  <a:tcPr/>
                </a:tc>
                <a:tc>
                  <a:txBody>
                    <a:bodyPr/>
                    <a:lstStyle/>
                    <a:p>
                      <a:pPr algn="ctr"/>
                      <a:r>
                        <a:rPr lang="en-US" dirty="0" smtClean="0"/>
                        <a:t>2</a:t>
                      </a:r>
                      <a:endParaRPr lang="en-US" dirty="0"/>
                    </a:p>
                  </a:txBody>
                  <a:tcPr/>
                </a:tc>
                <a:tc>
                  <a:txBody>
                    <a:bodyPr/>
                    <a:lstStyle/>
                    <a:p>
                      <a:pPr algn="ctr"/>
                      <a:r>
                        <a:rPr lang="en-US" dirty="0" smtClean="0"/>
                        <a:t>6</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tc>
                  <a:txBody>
                    <a:bodyPr/>
                    <a:lstStyle/>
                    <a:p>
                      <a:pPr algn="ctr"/>
                      <a:r>
                        <a:rPr lang="en-US" dirty="0" smtClean="0"/>
                        <a:t>8</a:t>
                      </a:r>
                      <a:endParaRPr lang="en-US" dirty="0"/>
                    </a:p>
                  </a:txBody>
                  <a:tcPr/>
                </a:tc>
                <a:extLst>
                  <a:ext uri="{0D108BD9-81ED-4DB2-BD59-A6C34878D82A}">
                    <a16:rowId xmlns:a16="http://schemas.microsoft.com/office/drawing/2014/main" val="10001"/>
                  </a:ext>
                </a:extLst>
              </a:tr>
              <a:tr h="370840">
                <a:tc>
                  <a:txBody>
                    <a:bodyPr/>
                    <a:lstStyle/>
                    <a:p>
                      <a:r>
                        <a:rPr lang="en-US" dirty="0" smtClean="0"/>
                        <a:t>Biol.</a:t>
                      </a:r>
                      <a:r>
                        <a:rPr lang="en-US" baseline="0" dirty="0" smtClean="0"/>
                        <a:t> Sci.</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2</a:t>
                      </a:r>
                      <a:endParaRPr lang="en-US" dirty="0"/>
                    </a:p>
                  </a:txBody>
                  <a:tcPr/>
                </a:tc>
                <a:tc>
                  <a:txBody>
                    <a:bodyPr/>
                    <a:lstStyle/>
                    <a:p>
                      <a:pPr algn="ctr"/>
                      <a:r>
                        <a:rPr lang="en-US" dirty="0" smtClean="0"/>
                        <a:t>5</a:t>
                      </a:r>
                      <a:endParaRPr lang="en-US" dirty="0"/>
                    </a:p>
                  </a:txBody>
                  <a:tcPr/>
                </a:tc>
                <a:tc>
                  <a:txBody>
                    <a:bodyPr/>
                    <a:lstStyle/>
                    <a:p>
                      <a:pPr algn="ctr"/>
                      <a:r>
                        <a:rPr lang="en-US" dirty="0" smtClean="0"/>
                        <a:t>8</a:t>
                      </a:r>
                      <a:endParaRPr lang="en-US" dirty="0"/>
                    </a:p>
                  </a:txBody>
                  <a:tcPr/>
                </a:tc>
                <a:extLst>
                  <a:ext uri="{0D108BD9-81ED-4DB2-BD59-A6C34878D82A}">
                    <a16:rowId xmlns:a16="http://schemas.microsoft.com/office/drawing/2014/main" val="10002"/>
                  </a:ext>
                </a:extLst>
              </a:tr>
              <a:tr h="370840">
                <a:tc>
                  <a:txBody>
                    <a:bodyPr/>
                    <a:lstStyle/>
                    <a:p>
                      <a:r>
                        <a:rPr lang="en-US" dirty="0" smtClean="0"/>
                        <a:t>Chemistry</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extLst>
                  <a:ext uri="{0D108BD9-81ED-4DB2-BD59-A6C34878D82A}">
                    <a16:rowId xmlns:a16="http://schemas.microsoft.com/office/drawing/2014/main" val="10003"/>
                  </a:ext>
                </a:extLst>
              </a:tr>
              <a:tr h="370840">
                <a:tc>
                  <a:txBody>
                    <a:bodyPr/>
                    <a:lstStyle/>
                    <a:p>
                      <a:r>
                        <a:rPr lang="en-US" dirty="0" smtClean="0"/>
                        <a:t>Comp. Sci.</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3</a:t>
                      </a:r>
                      <a:endParaRPr lang="en-US" dirty="0"/>
                    </a:p>
                  </a:txBody>
                  <a:tcPr/>
                </a:tc>
                <a:tc>
                  <a:txBody>
                    <a:bodyPr/>
                    <a:lstStyle/>
                    <a:p>
                      <a:pPr algn="ctr"/>
                      <a:r>
                        <a:rPr lang="en-US" dirty="0" smtClean="0"/>
                        <a:t>5</a:t>
                      </a:r>
                      <a:endParaRPr lang="en-US" dirty="0"/>
                    </a:p>
                  </a:txBody>
                  <a:tcPr/>
                </a:tc>
                <a:tc>
                  <a:txBody>
                    <a:bodyPr/>
                    <a:lstStyle/>
                    <a:p>
                      <a:pPr algn="ctr"/>
                      <a:r>
                        <a:rPr lang="en-US" dirty="0" smtClean="0"/>
                        <a:t>5</a:t>
                      </a:r>
                      <a:endParaRPr lang="en-US" dirty="0"/>
                    </a:p>
                  </a:txBody>
                  <a:tcPr/>
                </a:tc>
                <a:tc>
                  <a:txBody>
                    <a:bodyPr/>
                    <a:lstStyle/>
                    <a:p>
                      <a:pPr algn="ctr"/>
                      <a:r>
                        <a:rPr lang="en-US" dirty="0" smtClean="0"/>
                        <a:t>7</a:t>
                      </a:r>
                      <a:endParaRPr lang="en-US" dirty="0"/>
                    </a:p>
                  </a:txBody>
                  <a:tcPr/>
                </a:tc>
                <a:tc>
                  <a:txBody>
                    <a:bodyPr/>
                    <a:lstStyle/>
                    <a:p>
                      <a:pPr algn="ctr"/>
                      <a:r>
                        <a:rPr lang="en-US" dirty="0" smtClean="0"/>
                        <a:t>8</a:t>
                      </a:r>
                      <a:endParaRPr lang="en-US" dirty="0"/>
                    </a:p>
                  </a:txBody>
                  <a:tcPr/>
                </a:tc>
                <a:extLst>
                  <a:ext uri="{0D108BD9-81ED-4DB2-BD59-A6C34878D82A}">
                    <a16:rowId xmlns:a16="http://schemas.microsoft.com/office/drawing/2014/main" val="10004"/>
                  </a:ext>
                </a:extLst>
              </a:tr>
              <a:tr h="370840">
                <a:tc>
                  <a:txBody>
                    <a:bodyPr/>
                    <a:lstStyle/>
                    <a:p>
                      <a:r>
                        <a:rPr lang="en-US" dirty="0" smtClean="0"/>
                        <a:t>Geog. /Geol.</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extLst>
                  <a:ext uri="{0D108BD9-81ED-4DB2-BD59-A6C34878D82A}">
                    <a16:rowId xmlns:a16="http://schemas.microsoft.com/office/drawing/2014/main" val="10005"/>
                  </a:ext>
                </a:extLst>
              </a:tr>
              <a:tr h="370840">
                <a:tc>
                  <a:txBody>
                    <a:bodyPr/>
                    <a:lstStyle/>
                    <a:p>
                      <a:r>
                        <a:rPr lang="en-US" dirty="0" smtClean="0"/>
                        <a:t>Math/Stat</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extLst>
                  <a:ext uri="{0D108BD9-81ED-4DB2-BD59-A6C34878D82A}">
                    <a16:rowId xmlns:a16="http://schemas.microsoft.com/office/drawing/2014/main" val="10006"/>
                  </a:ext>
                </a:extLst>
              </a:tr>
              <a:tr h="370840">
                <a:tc>
                  <a:txBody>
                    <a:bodyPr/>
                    <a:lstStyle/>
                    <a:p>
                      <a:r>
                        <a:rPr lang="en-US" dirty="0" smtClean="0"/>
                        <a:t>Physics</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extLst>
                  <a:ext uri="{0D108BD9-81ED-4DB2-BD59-A6C34878D82A}">
                    <a16:rowId xmlns:a16="http://schemas.microsoft.com/office/drawing/2014/main" val="10007"/>
                  </a:ext>
                </a:extLst>
              </a:tr>
              <a:tr h="370840">
                <a:tc>
                  <a:txBody>
                    <a:bodyPr/>
                    <a:lstStyle/>
                    <a:p>
                      <a:r>
                        <a:rPr lang="en-US" dirty="0" smtClean="0"/>
                        <a:t>Totals</a:t>
                      </a:r>
                      <a:endParaRPr lang="en-US" dirty="0"/>
                    </a:p>
                  </a:txBody>
                  <a:tcPr>
                    <a:solidFill>
                      <a:srgbClr val="FFFF00"/>
                    </a:solidFill>
                  </a:tcPr>
                </a:tc>
                <a:tc>
                  <a:txBody>
                    <a:bodyPr/>
                    <a:lstStyle/>
                    <a:p>
                      <a:pPr algn="ctr"/>
                      <a:r>
                        <a:rPr lang="en-US" dirty="0" smtClean="0"/>
                        <a:t>1</a:t>
                      </a:r>
                      <a:endParaRPr lang="en-US" dirty="0"/>
                    </a:p>
                  </a:txBody>
                  <a:tcPr>
                    <a:solidFill>
                      <a:srgbClr val="FFFF00"/>
                    </a:solidFill>
                  </a:tcPr>
                </a:tc>
                <a:tc>
                  <a:txBody>
                    <a:bodyPr/>
                    <a:lstStyle/>
                    <a:p>
                      <a:pPr algn="ctr"/>
                      <a:r>
                        <a:rPr lang="en-US" dirty="0" smtClean="0"/>
                        <a:t>4</a:t>
                      </a:r>
                      <a:endParaRPr lang="en-US" dirty="0"/>
                    </a:p>
                  </a:txBody>
                  <a:tcPr>
                    <a:solidFill>
                      <a:srgbClr val="FFFF00"/>
                    </a:solidFill>
                  </a:tcPr>
                </a:tc>
                <a:tc>
                  <a:txBody>
                    <a:bodyPr/>
                    <a:lstStyle/>
                    <a:p>
                      <a:pPr algn="ctr"/>
                      <a:r>
                        <a:rPr lang="en-US" dirty="0" smtClean="0"/>
                        <a:t>7</a:t>
                      </a:r>
                      <a:endParaRPr lang="en-US" dirty="0"/>
                    </a:p>
                  </a:txBody>
                  <a:tcPr>
                    <a:solidFill>
                      <a:srgbClr val="FFFF00"/>
                    </a:solidFill>
                  </a:tcPr>
                </a:tc>
                <a:tc>
                  <a:txBody>
                    <a:bodyPr/>
                    <a:lstStyle/>
                    <a:p>
                      <a:pPr algn="ctr"/>
                      <a:r>
                        <a:rPr lang="en-US" dirty="0" smtClean="0"/>
                        <a:t>14</a:t>
                      </a:r>
                      <a:endParaRPr lang="en-US" dirty="0"/>
                    </a:p>
                  </a:txBody>
                  <a:tcPr>
                    <a:solidFill>
                      <a:srgbClr val="FFFF00"/>
                    </a:solidFill>
                  </a:tcPr>
                </a:tc>
                <a:tc>
                  <a:txBody>
                    <a:bodyPr/>
                    <a:lstStyle/>
                    <a:p>
                      <a:pPr algn="ctr"/>
                      <a:r>
                        <a:rPr lang="en-US" dirty="0" smtClean="0"/>
                        <a:t>16</a:t>
                      </a:r>
                      <a:endParaRPr lang="en-US" dirty="0"/>
                    </a:p>
                  </a:txBody>
                  <a:tcPr>
                    <a:solidFill>
                      <a:srgbClr val="FFFF00"/>
                    </a:solidFill>
                  </a:tcPr>
                </a:tc>
                <a:tc>
                  <a:txBody>
                    <a:bodyPr/>
                    <a:lstStyle/>
                    <a:p>
                      <a:pPr algn="ctr"/>
                      <a:r>
                        <a:rPr lang="en-US" dirty="0" smtClean="0"/>
                        <a:t>22</a:t>
                      </a:r>
                      <a:endParaRPr lang="en-US" dirty="0"/>
                    </a:p>
                  </a:txBody>
                  <a:tcPr>
                    <a:solidFill>
                      <a:srgbClr val="FFFF00"/>
                    </a:solidFill>
                  </a:tcPr>
                </a:tc>
                <a:tc>
                  <a:txBody>
                    <a:bodyPr/>
                    <a:lstStyle/>
                    <a:p>
                      <a:pPr algn="ctr"/>
                      <a:r>
                        <a:rPr lang="en-US" dirty="0" smtClean="0"/>
                        <a:t>26</a:t>
                      </a:r>
                      <a:endParaRPr lang="en-US" dirty="0"/>
                    </a:p>
                  </a:txBody>
                  <a:tcPr>
                    <a:solidFill>
                      <a:srgbClr val="FFFF00"/>
                    </a:solidFill>
                  </a:tcPr>
                </a:tc>
                <a:extLst>
                  <a:ext uri="{0D108BD9-81ED-4DB2-BD59-A6C34878D82A}">
                    <a16:rowId xmlns:a16="http://schemas.microsoft.com/office/drawing/2014/main" val="10008"/>
                  </a:ext>
                </a:extLst>
              </a:tr>
              <a:tr h="370840">
                <a:tc>
                  <a:txBody>
                    <a:bodyPr/>
                    <a:lstStyle/>
                    <a:p>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05705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ACE Courses By College</a:t>
            </a:r>
            <a:endParaRPr lang="en-US" dirty="0"/>
          </a:p>
        </p:txBody>
      </p:sp>
      <p:graphicFrame>
        <p:nvGraphicFramePr>
          <p:cNvPr id="6" name="Content Placeholder 5"/>
          <p:cNvGraphicFramePr>
            <a:graphicFrameLocks noGrp="1"/>
          </p:cNvGraphicFramePr>
          <p:nvPr>
            <p:ph idx="1"/>
            <p:extLst/>
          </p:nvPr>
        </p:nvGraphicFramePr>
        <p:xfrm>
          <a:off x="457200" y="1600200"/>
          <a:ext cx="8229600" cy="2966720"/>
        </p:xfrm>
        <a:graphic>
          <a:graphicData uri="http://schemas.openxmlformats.org/drawingml/2006/table">
            <a:tbl>
              <a:tblPr firstRow="1" bandRow="1">
                <a:tableStyleId>{10A1B5D5-9B99-4C35-A422-299274C87663}</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smtClean="0"/>
                        <a:t>College</a:t>
                      </a:r>
                      <a:endParaRPr lang="en-US" dirty="0"/>
                    </a:p>
                  </a:txBody>
                  <a:tcPr/>
                </a:tc>
                <a:tc>
                  <a:txBody>
                    <a:bodyPr/>
                    <a:lstStyle/>
                    <a:p>
                      <a:r>
                        <a:rPr lang="en-US" dirty="0" smtClean="0"/>
                        <a:t>2015</a:t>
                      </a:r>
                      <a:endParaRPr lang="en-US" dirty="0"/>
                    </a:p>
                  </a:txBody>
                  <a:tcPr/>
                </a:tc>
                <a:extLst>
                  <a:ext uri="{0D108BD9-81ED-4DB2-BD59-A6C34878D82A}">
                    <a16:rowId xmlns:a16="http://schemas.microsoft.com/office/drawing/2014/main" val="10000"/>
                  </a:ext>
                </a:extLst>
              </a:tr>
              <a:tr h="370840">
                <a:tc>
                  <a:txBody>
                    <a:bodyPr/>
                    <a:lstStyle/>
                    <a:p>
                      <a:r>
                        <a:rPr lang="en-US" dirty="0" smtClean="0"/>
                        <a:t>Business</a:t>
                      </a:r>
                      <a:r>
                        <a:rPr lang="en-US" baseline="0" dirty="0" smtClean="0"/>
                        <a:t> Administration</a:t>
                      </a:r>
                      <a:endParaRPr lang="en-US" dirty="0"/>
                    </a:p>
                  </a:txBody>
                  <a:tcPr/>
                </a:tc>
                <a:tc>
                  <a:txBody>
                    <a:bodyPr/>
                    <a:lstStyle/>
                    <a:p>
                      <a:r>
                        <a:rPr lang="en-US" dirty="0" smtClean="0"/>
                        <a:t>12</a:t>
                      </a:r>
                      <a:endParaRPr lang="en-US" dirty="0"/>
                    </a:p>
                  </a:txBody>
                  <a:tcPr/>
                </a:tc>
                <a:extLst>
                  <a:ext uri="{0D108BD9-81ED-4DB2-BD59-A6C34878D82A}">
                    <a16:rowId xmlns:a16="http://schemas.microsoft.com/office/drawing/2014/main" val="10001"/>
                  </a:ext>
                </a:extLst>
              </a:tr>
              <a:tr h="370840">
                <a:tc>
                  <a:txBody>
                    <a:bodyPr/>
                    <a:lstStyle/>
                    <a:p>
                      <a:r>
                        <a:rPr lang="en-US" dirty="0" smtClean="0"/>
                        <a:t>Criminal Justice</a:t>
                      </a:r>
                    </a:p>
                  </a:txBody>
                  <a:tcPr/>
                </a:tc>
                <a:tc>
                  <a:txBody>
                    <a:bodyPr/>
                    <a:lstStyle/>
                    <a:p>
                      <a:r>
                        <a:rPr lang="en-US" dirty="0" smtClean="0"/>
                        <a:t>27</a:t>
                      </a:r>
                      <a:endParaRPr lang="en-US" dirty="0"/>
                    </a:p>
                  </a:txBody>
                  <a:tcPr/>
                </a:tc>
                <a:extLst>
                  <a:ext uri="{0D108BD9-81ED-4DB2-BD59-A6C34878D82A}">
                    <a16:rowId xmlns:a16="http://schemas.microsoft.com/office/drawing/2014/main" val="10002"/>
                  </a:ext>
                </a:extLst>
              </a:tr>
              <a:tr h="370840">
                <a:tc>
                  <a:txBody>
                    <a:bodyPr/>
                    <a:lstStyle/>
                    <a:p>
                      <a:r>
                        <a:rPr lang="en-US" dirty="0" smtClean="0"/>
                        <a:t>Education</a:t>
                      </a:r>
                      <a:endParaRPr lang="en-US" dirty="0"/>
                    </a:p>
                  </a:txBody>
                  <a:tcPr/>
                </a:tc>
                <a:tc>
                  <a:txBody>
                    <a:bodyPr/>
                    <a:lstStyle/>
                    <a:p>
                      <a:r>
                        <a:rPr lang="en-US" dirty="0" smtClean="0"/>
                        <a:t>115</a:t>
                      </a:r>
                      <a:endParaRPr lang="en-US" dirty="0"/>
                    </a:p>
                  </a:txBody>
                  <a:tcPr/>
                </a:tc>
                <a:extLst>
                  <a:ext uri="{0D108BD9-81ED-4DB2-BD59-A6C34878D82A}">
                    <a16:rowId xmlns:a16="http://schemas.microsoft.com/office/drawing/2014/main" val="10003"/>
                  </a:ext>
                </a:extLst>
              </a:tr>
              <a:tr h="370840">
                <a:tc>
                  <a:txBody>
                    <a:bodyPr/>
                    <a:lstStyle/>
                    <a:p>
                      <a:r>
                        <a:rPr lang="en-US" dirty="0" smtClean="0"/>
                        <a:t>Fine</a:t>
                      </a:r>
                      <a:r>
                        <a:rPr lang="en-US" baseline="0" dirty="0" smtClean="0"/>
                        <a:t> Arts and Mass Communication</a:t>
                      </a:r>
                      <a:endParaRPr lang="en-US" dirty="0"/>
                    </a:p>
                  </a:txBody>
                  <a:tcPr/>
                </a:tc>
                <a:tc>
                  <a:txBody>
                    <a:bodyPr/>
                    <a:lstStyle/>
                    <a:p>
                      <a:r>
                        <a:rPr lang="en-US" dirty="0" smtClean="0"/>
                        <a:t>30</a:t>
                      </a:r>
                      <a:endParaRPr lang="en-US" dirty="0"/>
                    </a:p>
                  </a:txBody>
                  <a:tcPr/>
                </a:tc>
                <a:extLst>
                  <a:ext uri="{0D108BD9-81ED-4DB2-BD59-A6C34878D82A}">
                    <a16:rowId xmlns:a16="http://schemas.microsoft.com/office/drawing/2014/main" val="10004"/>
                  </a:ext>
                </a:extLst>
              </a:tr>
              <a:tr h="370840">
                <a:tc>
                  <a:txBody>
                    <a:bodyPr/>
                    <a:lstStyle/>
                    <a:p>
                      <a:r>
                        <a:rPr lang="en-US" dirty="0" smtClean="0"/>
                        <a:t>Health Sciences</a:t>
                      </a:r>
                      <a:endParaRPr lang="en-US" dirty="0"/>
                    </a:p>
                  </a:txBody>
                  <a:tcPr/>
                </a:tc>
                <a:tc>
                  <a:txBody>
                    <a:bodyPr/>
                    <a:lstStyle/>
                    <a:p>
                      <a:r>
                        <a:rPr lang="en-US" dirty="0" smtClean="0"/>
                        <a:t>27</a:t>
                      </a:r>
                      <a:endParaRPr lang="en-US" dirty="0"/>
                    </a:p>
                  </a:txBody>
                  <a:tcPr/>
                </a:tc>
                <a:extLst>
                  <a:ext uri="{0D108BD9-81ED-4DB2-BD59-A6C34878D82A}">
                    <a16:rowId xmlns:a16="http://schemas.microsoft.com/office/drawing/2014/main" val="10005"/>
                  </a:ext>
                </a:extLst>
              </a:tr>
              <a:tr h="370840">
                <a:tc>
                  <a:txBody>
                    <a:bodyPr/>
                    <a:lstStyle/>
                    <a:p>
                      <a:r>
                        <a:rPr lang="en-US" dirty="0" smtClean="0"/>
                        <a:t>Humanities and</a:t>
                      </a:r>
                      <a:r>
                        <a:rPr lang="en-US" baseline="0" dirty="0" smtClean="0"/>
                        <a:t> Social Sciences</a:t>
                      </a:r>
                      <a:endParaRPr lang="en-US" dirty="0"/>
                    </a:p>
                  </a:txBody>
                  <a:tcPr/>
                </a:tc>
                <a:tc>
                  <a:txBody>
                    <a:bodyPr/>
                    <a:lstStyle/>
                    <a:p>
                      <a:r>
                        <a:rPr lang="en-US" dirty="0" smtClean="0"/>
                        <a:t>41</a:t>
                      </a:r>
                      <a:endParaRPr lang="en-US" dirty="0"/>
                    </a:p>
                  </a:txBody>
                  <a:tcPr/>
                </a:tc>
                <a:extLst>
                  <a:ext uri="{0D108BD9-81ED-4DB2-BD59-A6C34878D82A}">
                    <a16:rowId xmlns:a16="http://schemas.microsoft.com/office/drawing/2014/main" val="10006"/>
                  </a:ext>
                </a:extLst>
              </a:tr>
              <a:tr h="370840">
                <a:tc>
                  <a:txBody>
                    <a:bodyPr/>
                    <a:lstStyle/>
                    <a:p>
                      <a:r>
                        <a:rPr lang="en-US" dirty="0" smtClean="0"/>
                        <a:t>Science and Engineering Tech.</a:t>
                      </a:r>
                      <a:endParaRPr lang="en-US" dirty="0"/>
                    </a:p>
                  </a:txBody>
                  <a:tcPr/>
                </a:tc>
                <a:tc>
                  <a:txBody>
                    <a:bodyPr/>
                    <a:lstStyle/>
                    <a:p>
                      <a:r>
                        <a:rPr lang="en-US" dirty="0" smtClean="0"/>
                        <a:t>22</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72801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950" y="1013647"/>
            <a:ext cx="4210291" cy="553998"/>
          </a:xfrm>
          <a:prstGeom prst="rect">
            <a:avLst/>
          </a:prstGeom>
          <a:noFill/>
        </p:spPr>
        <p:txBody>
          <a:bodyPr wrap="square" rtlCol="0">
            <a:spAutoFit/>
          </a:bodyPr>
          <a:lstStyle/>
          <a:p>
            <a:pPr algn="ctr"/>
            <a:r>
              <a:rPr lang="en-US" sz="3000" b="1" i="1" dirty="0">
                <a:solidFill>
                  <a:srgbClr val="0033CC"/>
                </a:solidFill>
              </a:rPr>
              <a:t>Program Dignity</a:t>
            </a:r>
            <a:endParaRPr lang="en-US" sz="3000" b="1" i="1" dirty="0">
              <a:solidFill>
                <a:srgbClr val="0033CC"/>
              </a:solidFill>
            </a:endParaRPr>
          </a:p>
        </p:txBody>
      </p:sp>
      <p:sp>
        <p:nvSpPr>
          <p:cNvPr id="15" name="TextBox 14"/>
          <p:cNvSpPr txBox="1"/>
          <p:nvPr/>
        </p:nvSpPr>
        <p:spPr>
          <a:xfrm>
            <a:off x="659039" y="3929573"/>
            <a:ext cx="8087550" cy="1569660"/>
          </a:xfrm>
          <a:prstGeom prst="rect">
            <a:avLst/>
          </a:prstGeom>
          <a:noFill/>
        </p:spPr>
        <p:txBody>
          <a:bodyPr wrap="square" rtlCol="0">
            <a:spAutoFit/>
          </a:bodyPr>
          <a:lstStyle/>
          <a:p>
            <a:pPr lvl="0" algn="just"/>
            <a:r>
              <a:rPr lang="en-US" sz="2400" dirty="0">
                <a:solidFill>
                  <a:srgbClr val="663300"/>
                </a:solidFill>
              </a:rPr>
              <a:t>Program </a:t>
            </a:r>
            <a:r>
              <a:rPr lang="en-US" sz="2400" dirty="0">
                <a:solidFill>
                  <a:srgbClr val="663300"/>
                </a:solidFill>
              </a:rPr>
              <a:t>Dignity will be comprised of several projects </a:t>
            </a:r>
            <a:r>
              <a:rPr lang="en-US" sz="2400" dirty="0">
                <a:solidFill>
                  <a:srgbClr val="663300"/>
                </a:solidFill>
              </a:rPr>
              <a:t>which </a:t>
            </a:r>
            <a:r>
              <a:rPr lang="en-US" sz="2400" dirty="0">
                <a:solidFill>
                  <a:srgbClr val="663300"/>
                </a:solidFill>
              </a:rPr>
              <a:t>have the common goal of providing service to the </a:t>
            </a:r>
            <a:r>
              <a:rPr lang="en-US" sz="2400" dirty="0">
                <a:solidFill>
                  <a:srgbClr val="663300"/>
                </a:solidFill>
              </a:rPr>
              <a:t>community, </a:t>
            </a:r>
            <a:r>
              <a:rPr lang="en-US" sz="2400" dirty="0">
                <a:solidFill>
                  <a:srgbClr val="663300"/>
                </a:solidFill>
              </a:rPr>
              <a:t>both local and </a:t>
            </a:r>
            <a:r>
              <a:rPr lang="en-US" sz="2400" dirty="0">
                <a:solidFill>
                  <a:srgbClr val="663300"/>
                </a:solidFill>
              </a:rPr>
              <a:t>international, with an initial emphasis on providing </a:t>
            </a:r>
            <a:r>
              <a:rPr lang="en-US" sz="2400" dirty="0">
                <a:solidFill>
                  <a:srgbClr val="663300"/>
                </a:solidFill>
              </a:rPr>
              <a:t>prosthetic </a:t>
            </a:r>
            <a:r>
              <a:rPr lang="en-US" sz="2400" dirty="0">
                <a:solidFill>
                  <a:srgbClr val="663300"/>
                </a:solidFill>
              </a:rPr>
              <a:t>devices </a:t>
            </a:r>
            <a:r>
              <a:rPr lang="en-US" sz="2400" dirty="0">
                <a:solidFill>
                  <a:srgbClr val="663300"/>
                </a:solidFill>
              </a:rPr>
              <a:t>and assistance to </a:t>
            </a:r>
            <a:r>
              <a:rPr lang="en-US" sz="2400" dirty="0">
                <a:solidFill>
                  <a:srgbClr val="663300"/>
                </a:solidFill>
              </a:rPr>
              <a:t>amputees.</a:t>
            </a:r>
            <a:endParaRPr lang="en-US" sz="2400" dirty="0"/>
          </a:p>
        </p:txBody>
      </p:sp>
      <p:grpSp>
        <p:nvGrpSpPr>
          <p:cNvPr id="14" name="Group 13"/>
          <p:cNvGrpSpPr/>
          <p:nvPr/>
        </p:nvGrpSpPr>
        <p:grpSpPr>
          <a:xfrm>
            <a:off x="1681456" y="1763887"/>
            <a:ext cx="5903163" cy="1994231"/>
            <a:chOff x="2729455" y="1124441"/>
            <a:chExt cx="7433334" cy="1985672"/>
          </a:xfrm>
        </p:grpSpPr>
        <p:sp>
          <p:nvSpPr>
            <p:cNvPr id="12" name="Oval 11"/>
            <p:cNvSpPr/>
            <p:nvPr/>
          </p:nvSpPr>
          <p:spPr>
            <a:xfrm>
              <a:off x="2729455" y="1124441"/>
              <a:ext cx="7433334" cy="19856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2810416" y="1523984"/>
              <a:ext cx="7341399" cy="1195177"/>
            </a:xfrm>
            <a:prstGeom prst="rect">
              <a:avLst/>
            </a:prstGeom>
            <a:noFill/>
          </p:spPr>
          <p:txBody>
            <a:bodyPr wrap="square" rtlCol="0">
              <a:spAutoFit/>
            </a:bodyPr>
            <a:lstStyle/>
            <a:p>
              <a:pPr algn="ctr"/>
              <a:r>
                <a:rPr lang="en-US" dirty="0">
                  <a:solidFill>
                    <a:srgbClr val="0033CC"/>
                  </a:solidFill>
                </a:rPr>
                <a:t>A sense of pride in oneself; self respect</a:t>
              </a:r>
            </a:p>
            <a:p>
              <a:pPr algn="ctr"/>
              <a:endParaRPr lang="en-US" dirty="0">
                <a:solidFill>
                  <a:srgbClr val="0033CC"/>
                </a:solidFill>
              </a:endParaRPr>
            </a:p>
            <a:p>
              <a:pPr algn="ctr"/>
              <a:r>
                <a:rPr lang="en-US" dirty="0">
                  <a:solidFill>
                    <a:srgbClr val="0033CC"/>
                  </a:solidFill>
                </a:rPr>
                <a:t>An individual’s sense of self-respect and self-worth, physical and psychological integrity, and empowerment.</a:t>
              </a:r>
            </a:p>
          </p:txBody>
        </p:sp>
      </p:grpSp>
      <p:sp>
        <p:nvSpPr>
          <p:cNvPr id="3" name="TextBox 2"/>
          <p:cNvSpPr txBox="1"/>
          <p:nvPr/>
        </p:nvSpPr>
        <p:spPr>
          <a:xfrm>
            <a:off x="4059289" y="1750274"/>
            <a:ext cx="1287050" cy="369332"/>
          </a:xfrm>
          <a:prstGeom prst="rect">
            <a:avLst/>
          </a:prstGeom>
          <a:noFill/>
        </p:spPr>
        <p:txBody>
          <a:bodyPr wrap="square" rtlCol="0">
            <a:spAutoFit/>
          </a:bodyPr>
          <a:lstStyle/>
          <a:p>
            <a:pPr algn="ctr"/>
            <a:r>
              <a:rPr lang="en-US" b="1" i="1" dirty="0">
                <a:solidFill>
                  <a:srgbClr val="0033CC"/>
                </a:solidFill>
              </a:rPr>
              <a:t>Dignity</a:t>
            </a:r>
            <a:endParaRPr lang="en-US" b="1" i="1" dirty="0">
              <a:solidFill>
                <a:srgbClr val="0033CC"/>
              </a:solidFill>
            </a:endParaRPr>
          </a:p>
        </p:txBody>
      </p:sp>
    </p:spTree>
    <p:extLst>
      <p:ext uri="{BB962C8B-B14F-4D97-AF65-F5344CB8AC3E}">
        <p14:creationId xmlns:p14="http://schemas.microsoft.com/office/powerpoint/2010/main" val="230164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 y="857250"/>
            <a:ext cx="9144001" cy="2960116"/>
            <a:chOff x="1" y="0"/>
            <a:chExt cx="12191253" cy="4056259"/>
          </a:xfrm>
        </p:grpSpPr>
        <p:grpSp>
          <p:nvGrpSpPr>
            <p:cNvPr id="17" name="Group 16"/>
            <p:cNvGrpSpPr/>
            <p:nvPr/>
          </p:nvGrpSpPr>
          <p:grpSpPr>
            <a:xfrm>
              <a:off x="1" y="0"/>
              <a:ext cx="11475502" cy="4056259"/>
              <a:chOff x="1" y="0"/>
              <a:chExt cx="11475502" cy="4056259"/>
            </a:xfrm>
          </p:grpSpPr>
          <p:sp>
            <p:nvSpPr>
              <p:cNvPr id="3" name="TextBox 2"/>
              <p:cNvSpPr txBox="1"/>
              <p:nvPr/>
            </p:nvSpPr>
            <p:spPr>
              <a:xfrm>
                <a:off x="669895" y="3297311"/>
                <a:ext cx="10704517" cy="506097"/>
              </a:xfrm>
              <a:prstGeom prst="rect">
                <a:avLst/>
              </a:prstGeom>
              <a:noFill/>
            </p:spPr>
            <p:txBody>
              <a:bodyPr wrap="square" rtlCol="0">
                <a:spAutoFit/>
              </a:bodyPr>
              <a:lstStyle/>
              <a:p>
                <a:pPr algn="ctr"/>
                <a:endParaRPr lang="en-US" b="1" i="1" dirty="0">
                  <a:solidFill>
                    <a:srgbClr val="663300"/>
                  </a:solidFill>
                </a:endParaRPr>
              </a:p>
            </p:txBody>
          </p:sp>
          <p:pic>
            <p:nvPicPr>
              <p:cNvPr id="11" name="Picture 10"/>
              <p:cNvPicPr>
                <a:picLocks noChangeAspect="1"/>
              </p:cNvPicPr>
              <p:nvPr/>
            </p:nvPicPr>
            <p:blipFill>
              <a:blip r:embed="rId3"/>
              <a:stretch>
                <a:fillRect/>
              </a:stretch>
            </p:blipFill>
            <p:spPr>
              <a:xfrm>
                <a:off x="1" y="0"/>
                <a:ext cx="1659832" cy="2303236"/>
              </a:xfrm>
              <a:prstGeom prst="rect">
                <a:avLst/>
              </a:prstGeom>
            </p:spPr>
          </p:pic>
          <p:sp>
            <p:nvSpPr>
              <p:cNvPr id="16" name="TextBox 15"/>
              <p:cNvSpPr txBox="1"/>
              <p:nvPr/>
            </p:nvSpPr>
            <p:spPr>
              <a:xfrm>
                <a:off x="568803" y="3645055"/>
                <a:ext cx="10906700" cy="411204"/>
              </a:xfrm>
              <a:prstGeom prst="rect">
                <a:avLst/>
              </a:prstGeom>
              <a:noFill/>
            </p:spPr>
            <p:txBody>
              <a:bodyPr wrap="square" rtlCol="0">
                <a:spAutoFit/>
              </a:bodyPr>
              <a:lstStyle/>
              <a:p>
                <a:pPr lvl="0" algn="ctr"/>
                <a:endParaRPr lang="en-US" sz="1350" dirty="0"/>
              </a:p>
            </p:txBody>
          </p:sp>
        </p:grpSp>
        <p:pic>
          <p:nvPicPr>
            <p:cNvPr id="13" name="Picture 12"/>
            <p:cNvPicPr>
              <a:picLocks noChangeAspect="1"/>
            </p:cNvPicPr>
            <p:nvPr/>
          </p:nvPicPr>
          <p:blipFill rotWithShape="1">
            <a:blip r:embed="rId4"/>
            <a:srcRect l="2341" t="3169" r="2341" b="3169"/>
            <a:stretch/>
          </p:blipFill>
          <p:spPr>
            <a:xfrm>
              <a:off x="10294471" y="1"/>
              <a:ext cx="1896783" cy="2303236"/>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75" y="836434"/>
            <a:ext cx="6475979" cy="1522827"/>
          </a:xfrm>
          <a:prstGeom prst="rect">
            <a:avLst/>
          </a:prstGeom>
        </p:spPr>
      </p:pic>
      <p:sp>
        <p:nvSpPr>
          <p:cNvPr id="12" name="TextBox 11"/>
          <p:cNvSpPr txBox="1"/>
          <p:nvPr/>
        </p:nvSpPr>
        <p:spPr>
          <a:xfrm>
            <a:off x="2411745" y="2846938"/>
            <a:ext cx="4210291" cy="553998"/>
          </a:xfrm>
          <a:prstGeom prst="rect">
            <a:avLst/>
          </a:prstGeom>
          <a:noFill/>
        </p:spPr>
        <p:txBody>
          <a:bodyPr wrap="square" rtlCol="0">
            <a:spAutoFit/>
          </a:bodyPr>
          <a:lstStyle/>
          <a:p>
            <a:pPr algn="ctr"/>
            <a:r>
              <a:rPr lang="en-US" sz="3000" b="1" i="1" dirty="0">
                <a:solidFill>
                  <a:srgbClr val="0033CC"/>
                </a:solidFill>
              </a:rPr>
              <a:t>Project Intrepid</a:t>
            </a:r>
            <a:endParaRPr lang="en-US" sz="3000" b="1" i="1" dirty="0">
              <a:solidFill>
                <a:srgbClr val="0033CC"/>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558887"/>
            <a:ext cx="2700130" cy="202509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826" y="2540408"/>
            <a:ext cx="2971111" cy="1674891"/>
          </a:xfrm>
          <a:prstGeom prst="rect">
            <a:avLst/>
          </a:prstGeom>
        </p:spPr>
      </p:pic>
    </p:spTree>
    <p:extLst>
      <p:ext uri="{BB962C8B-B14F-4D97-AF65-F5344CB8AC3E}">
        <p14:creationId xmlns:p14="http://schemas.microsoft.com/office/powerpoint/2010/main" val="154668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278" y="4126435"/>
            <a:ext cx="7972960" cy="1615827"/>
          </a:xfrm>
          <a:prstGeom prst="rect">
            <a:avLst/>
          </a:prstGeom>
          <a:noFill/>
        </p:spPr>
        <p:txBody>
          <a:bodyPr wrap="square" rtlCol="0">
            <a:spAutoFit/>
          </a:bodyPr>
          <a:lstStyle/>
          <a:p>
            <a:pPr algn="just"/>
            <a:r>
              <a:rPr lang="en-US" sz="1650" dirty="0">
                <a:solidFill>
                  <a:srgbClr val="663300"/>
                </a:solidFill>
              </a:rPr>
              <a:t>The </a:t>
            </a:r>
            <a:r>
              <a:rPr lang="en-US" sz="1650" dirty="0">
                <a:solidFill>
                  <a:srgbClr val="663300"/>
                </a:solidFill>
              </a:rPr>
              <a:t>threefold mission of the CFI is to provide rehabilitation for OIF/OEF casualties who have </a:t>
            </a:r>
            <a:r>
              <a:rPr lang="en-US" sz="1650" b="1" dirty="0">
                <a:solidFill>
                  <a:srgbClr val="0033CC"/>
                </a:solidFill>
              </a:rPr>
              <a:t>sustained amputation, burns, or functional limb loss</a:t>
            </a:r>
            <a:r>
              <a:rPr lang="en-US" sz="1650" dirty="0">
                <a:solidFill>
                  <a:srgbClr val="663300"/>
                </a:solidFill>
              </a:rPr>
              <a:t>, to provide education to DoD and Department of Veteran's Affairs professionals on cutting edge rehabilitation modalities, and to </a:t>
            </a:r>
            <a:r>
              <a:rPr lang="en-US" sz="1650" b="1" dirty="0">
                <a:solidFill>
                  <a:srgbClr val="0033CC"/>
                </a:solidFill>
              </a:rPr>
              <a:t>promote research in the fields of o</a:t>
            </a:r>
            <a:r>
              <a:rPr lang="en-US" sz="1650" b="1" dirty="0">
                <a:solidFill>
                  <a:srgbClr val="0033CC"/>
                </a:solidFill>
              </a:rPr>
              <a:t>rthopedics</a:t>
            </a:r>
            <a:r>
              <a:rPr lang="en-US" sz="1650" b="1" dirty="0">
                <a:solidFill>
                  <a:srgbClr val="0033CC"/>
                </a:solidFill>
              </a:rPr>
              <a:t>, prosthetics and physical/occupational rehabilitation</a:t>
            </a:r>
            <a:r>
              <a:rPr lang="en-US" sz="1650" dirty="0">
                <a:solidFill>
                  <a:srgbClr val="663300"/>
                </a:solidFill>
              </a:rPr>
              <a:t>.  The goal is to assist patients </a:t>
            </a:r>
            <a:r>
              <a:rPr lang="en-US" sz="1650" dirty="0">
                <a:solidFill>
                  <a:srgbClr val="663300"/>
                </a:solidFill>
              </a:rPr>
              <a:t>as they return to the highest levels of physical, psychological and emotional </a:t>
            </a:r>
            <a:r>
              <a:rPr lang="en-US" sz="1650" dirty="0">
                <a:solidFill>
                  <a:srgbClr val="663300"/>
                </a:solidFill>
              </a:rPr>
              <a:t>function.</a:t>
            </a:r>
            <a:endParaRPr lang="en-US" sz="1650" dirty="0">
              <a:solidFill>
                <a:srgbClr val="663300"/>
              </a:solidFill>
            </a:endParaRPr>
          </a:p>
        </p:txBody>
      </p:sp>
      <p:pic>
        <p:nvPicPr>
          <p:cNvPr id="7" name="Picture 6"/>
          <p:cNvPicPr>
            <a:picLocks noChangeAspect="1"/>
          </p:cNvPicPr>
          <p:nvPr/>
        </p:nvPicPr>
        <p:blipFill>
          <a:blip r:embed="rId2"/>
          <a:stretch>
            <a:fillRect/>
          </a:stretch>
        </p:blipFill>
        <p:spPr>
          <a:xfrm>
            <a:off x="717751" y="2210819"/>
            <a:ext cx="2531540" cy="1692515"/>
          </a:xfrm>
          <a:prstGeom prst="rect">
            <a:avLst/>
          </a:prstGeom>
        </p:spPr>
      </p:pic>
      <p:pic>
        <p:nvPicPr>
          <p:cNvPr id="8" name="Picture 7"/>
          <p:cNvPicPr>
            <a:picLocks noChangeAspect="1"/>
          </p:cNvPicPr>
          <p:nvPr/>
        </p:nvPicPr>
        <p:blipFill>
          <a:blip r:embed="rId3"/>
          <a:stretch>
            <a:fillRect/>
          </a:stretch>
        </p:blipFill>
        <p:spPr>
          <a:xfrm>
            <a:off x="3432630" y="2179330"/>
            <a:ext cx="2478256" cy="1724004"/>
          </a:xfrm>
          <a:prstGeom prst="rect">
            <a:avLst/>
          </a:prstGeom>
          <a:ln w="19050">
            <a:solidFill>
              <a:srgbClr val="3333CC"/>
            </a:solidFill>
          </a:ln>
        </p:spPr>
      </p:pic>
      <p:sp>
        <p:nvSpPr>
          <p:cNvPr id="9" name="TextBox 8"/>
          <p:cNvSpPr txBox="1"/>
          <p:nvPr/>
        </p:nvSpPr>
        <p:spPr>
          <a:xfrm>
            <a:off x="531970" y="947166"/>
            <a:ext cx="8076114" cy="1015663"/>
          </a:xfrm>
          <a:prstGeom prst="rect">
            <a:avLst/>
          </a:prstGeom>
          <a:noFill/>
        </p:spPr>
        <p:txBody>
          <a:bodyPr wrap="square" rtlCol="0">
            <a:spAutoFit/>
          </a:bodyPr>
          <a:lstStyle/>
          <a:p>
            <a:pPr algn="ctr"/>
            <a:r>
              <a:rPr lang="en-US" sz="2400" b="1" i="1" dirty="0">
                <a:solidFill>
                  <a:srgbClr val="0033CC"/>
                </a:solidFill>
              </a:rPr>
              <a:t>Project Intrepid </a:t>
            </a:r>
          </a:p>
          <a:p>
            <a:pPr algn="ctr"/>
            <a:r>
              <a:rPr lang="en-US" dirty="0">
                <a:solidFill>
                  <a:srgbClr val="0033CC"/>
                </a:solidFill>
              </a:rPr>
              <a:t>S</a:t>
            </a:r>
            <a:r>
              <a:rPr lang="en-US" dirty="0">
                <a:solidFill>
                  <a:srgbClr val="0033CC"/>
                </a:solidFill>
              </a:rPr>
              <a:t>upports Wounded Soldiers at the </a:t>
            </a:r>
            <a:r>
              <a:rPr lang="en-US" u="sng" dirty="0">
                <a:solidFill>
                  <a:srgbClr val="0033CC"/>
                </a:solidFill>
              </a:rPr>
              <a:t>Center for the Intrepid </a:t>
            </a:r>
          </a:p>
          <a:p>
            <a:pPr algn="ctr"/>
            <a:r>
              <a:rPr lang="en-US" dirty="0">
                <a:solidFill>
                  <a:srgbClr val="0033CC"/>
                </a:solidFill>
              </a:rPr>
              <a:t>At Fort Sam Houston in San Antonio</a:t>
            </a:r>
            <a:endParaRPr lang="en-US" u="sng" dirty="0">
              <a:solidFill>
                <a:srgbClr val="0033CC"/>
              </a:solidFill>
            </a:endParaRPr>
          </a:p>
        </p:txBody>
      </p:sp>
      <p:pic>
        <p:nvPicPr>
          <p:cNvPr id="10" name="Picture 9"/>
          <p:cNvPicPr>
            <a:picLocks noChangeAspect="1"/>
          </p:cNvPicPr>
          <p:nvPr/>
        </p:nvPicPr>
        <p:blipFill>
          <a:blip r:embed="rId4"/>
          <a:stretch>
            <a:fillRect/>
          </a:stretch>
        </p:blipFill>
        <p:spPr>
          <a:xfrm>
            <a:off x="6157006" y="2210819"/>
            <a:ext cx="2533705" cy="1692515"/>
          </a:xfrm>
          <a:prstGeom prst="rect">
            <a:avLst/>
          </a:prstGeom>
        </p:spPr>
      </p:pic>
    </p:spTree>
    <p:extLst>
      <p:ext uri="{BB962C8B-B14F-4D97-AF65-F5344CB8AC3E}">
        <p14:creationId xmlns:p14="http://schemas.microsoft.com/office/powerpoint/2010/main" val="414662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152400"/>
            <a:ext cx="6172200" cy="990600"/>
          </a:xfrm>
        </p:spPr>
        <p:txBody>
          <a:bodyPr/>
          <a:lstStyle/>
          <a:p>
            <a:r>
              <a:rPr lang="en-US" dirty="0" smtClean="0"/>
              <a:t>Office of the Dean</a:t>
            </a:r>
            <a:endParaRPr lang="en-US" dirty="0"/>
          </a:p>
        </p:txBody>
      </p:sp>
      <p:sp>
        <p:nvSpPr>
          <p:cNvPr id="3" name="Content Placeholder 2"/>
          <p:cNvSpPr>
            <a:spLocks noGrp="1"/>
          </p:cNvSpPr>
          <p:nvPr>
            <p:ph idx="4294967295"/>
          </p:nvPr>
        </p:nvSpPr>
        <p:spPr>
          <a:xfrm>
            <a:off x="381000" y="1295400"/>
            <a:ext cx="8763000" cy="5943600"/>
          </a:xfrm>
        </p:spPr>
        <p:txBody>
          <a:bodyPr>
            <a:normAutofit/>
          </a:bodyPr>
          <a:lstStyle/>
          <a:p>
            <a:r>
              <a:rPr lang="en-US" sz="2800" b="1" dirty="0" smtClean="0"/>
              <a:t>Dean-Dr. John Pascarella</a:t>
            </a:r>
          </a:p>
          <a:p>
            <a:r>
              <a:rPr lang="en-US" sz="2800" b="1" dirty="0" smtClean="0"/>
              <a:t>Associate Dean of Curriculum and Assessment</a:t>
            </a:r>
          </a:p>
          <a:p>
            <a:pPr lvl="1"/>
            <a:r>
              <a:rPr lang="en-US" sz="2600" b="1" dirty="0" smtClean="0"/>
              <a:t>Dr. Marcus Gillespie</a:t>
            </a:r>
          </a:p>
          <a:p>
            <a:r>
              <a:rPr lang="en-US" sz="2800" b="1" dirty="0" smtClean="0"/>
              <a:t>Associate Dean of Research and Graduate Programs</a:t>
            </a:r>
          </a:p>
          <a:p>
            <a:pPr lvl="1"/>
            <a:r>
              <a:rPr lang="en-US" sz="2600" b="1" dirty="0" smtClean="0"/>
              <a:t>Dr. Anne Gaillard</a:t>
            </a:r>
          </a:p>
          <a:p>
            <a:r>
              <a:rPr lang="en-US" sz="2800" b="1" dirty="0" smtClean="0"/>
              <a:t>Assistant to the Dean-Angie Burgess</a:t>
            </a:r>
          </a:p>
          <a:p>
            <a:r>
              <a:rPr lang="en-US" sz="2800" b="1" dirty="0" smtClean="0"/>
              <a:t>Senior Administrative Assistant-Rhonda Baxter</a:t>
            </a:r>
          </a:p>
          <a:p>
            <a:r>
              <a:rPr lang="en-US" sz="2800" b="1" dirty="0" smtClean="0"/>
              <a:t>Administrative Assistant-Shellie Armstrong</a:t>
            </a:r>
          </a:p>
          <a:p>
            <a:r>
              <a:rPr lang="en-US" sz="2800" b="1" dirty="0" smtClean="0"/>
              <a:t>Staff Assistant- Susan Floyd</a:t>
            </a:r>
            <a:endParaRPr lang="en-US" sz="2800" dirty="0" smtClean="0"/>
          </a:p>
        </p:txBody>
      </p:sp>
    </p:spTree>
    <p:extLst>
      <p:ext uri="{BB962C8B-B14F-4D97-AF65-F5344CB8AC3E}">
        <p14:creationId xmlns:p14="http://schemas.microsoft.com/office/powerpoint/2010/main" val="1474227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2000" contrast="4000"/>
                    </a14:imgEffect>
                  </a14:imgLayer>
                </a14:imgProps>
              </a:ext>
              <a:ext uri="{28A0092B-C50C-407E-A947-70E740481C1C}">
                <a14:useLocalDpi xmlns:a14="http://schemas.microsoft.com/office/drawing/2010/main" val="0"/>
              </a:ext>
            </a:extLst>
          </a:blip>
          <a:stretch>
            <a:fillRect/>
          </a:stretch>
        </p:blipFill>
        <p:spPr>
          <a:xfrm rot="5400000">
            <a:off x="-642258" y="1499507"/>
            <a:ext cx="5138057" cy="3853543"/>
          </a:xfrm>
          <a:prstGeom prst="rect">
            <a:avLst/>
          </a:prstGeom>
        </p:spPr>
      </p:pic>
      <p:sp>
        <p:nvSpPr>
          <p:cNvPr id="3" name="TextBox 2"/>
          <p:cNvSpPr txBox="1"/>
          <p:nvPr/>
        </p:nvSpPr>
        <p:spPr>
          <a:xfrm>
            <a:off x="4610134" y="1947854"/>
            <a:ext cx="3524491" cy="1061829"/>
          </a:xfrm>
          <a:prstGeom prst="rect">
            <a:avLst/>
          </a:prstGeom>
          <a:noFill/>
        </p:spPr>
        <p:txBody>
          <a:bodyPr wrap="square" rtlCol="0">
            <a:spAutoFit/>
          </a:bodyPr>
          <a:lstStyle/>
          <a:p>
            <a:pPr algn="ctr"/>
            <a:r>
              <a:rPr lang="en-US" sz="2100" dirty="0">
                <a:solidFill>
                  <a:srgbClr val="663300"/>
                </a:solidFill>
              </a:rPr>
              <a:t>Printed using 3D printers in the Center for Innovation and Technology</a:t>
            </a:r>
            <a:endParaRPr lang="en-US" sz="2100" dirty="0">
              <a:solidFill>
                <a:srgbClr val="663300"/>
              </a:solidFill>
            </a:endParaRPr>
          </a:p>
        </p:txBody>
      </p:sp>
    </p:spTree>
    <p:extLst>
      <p:ext uri="{BB962C8B-B14F-4D97-AF65-F5344CB8AC3E}">
        <p14:creationId xmlns:p14="http://schemas.microsoft.com/office/powerpoint/2010/main" val="2503676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otary\Prosthetics\20150216_0915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683" y="1518096"/>
            <a:ext cx="1116200" cy="1888843"/>
          </a:xfrm>
          <a:prstGeom prst="rect">
            <a:avLst/>
          </a:prstGeom>
          <a:noFill/>
          <a:ln>
            <a:noFill/>
          </a:ln>
        </p:spPr>
      </p:pic>
      <p:pic>
        <p:nvPicPr>
          <p:cNvPr id="3" name="Picture 2"/>
          <p:cNvPicPr>
            <a:picLocks noChangeAspect="1"/>
          </p:cNvPicPr>
          <p:nvPr/>
        </p:nvPicPr>
        <p:blipFill>
          <a:blip r:embed="rId4"/>
          <a:stretch>
            <a:fillRect/>
          </a:stretch>
        </p:blipFill>
        <p:spPr>
          <a:xfrm>
            <a:off x="3924759" y="1517669"/>
            <a:ext cx="1172584" cy="1886803"/>
          </a:xfrm>
          <a:prstGeom prst="rect">
            <a:avLst/>
          </a:prstGeom>
        </p:spPr>
      </p:pic>
      <p:pic>
        <p:nvPicPr>
          <p:cNvPr id="4" name="Picture 3"/>
          <p:cNvPicPr>
            <a:picLocks noChangeAspect="1"/>
          </p:cNvPicPr>
          <p:nvPr/>
        </p:nvPicPr>
        <p:blipFill>
          <a:blip r:embed="rId5"/>
          <a:stretch>
            <a:fillRect/>
          </a:stretch>
        </p:blipFill>
        <p:spPr>
          <a:xfrm>
            <a:off x="6312666" y="1543050"/>
            <a:ext cx="1149909" cy="1883391"/>
          </a:xfrm>
          <a:prstGeom prst="rect">
            <a:avLst/>
          </a:prstGeom>
        </p:spPr>
      </p:pic>
      <p:sp>
        <p:nvSpPr>
          <p:cNvPr id="5" name="TextBox 4"/>
          <p:cNvSpPr txBox="1"/>
          <p:nvPr/>
        </p:nvSpPr>
        <p:spPr>
          <a:xfrm>
            <a:off x="307075" y="3548044"/>
            <a:ext cx="8316154" cy="2377574"/>
          </a:xfrm>
          <a:prstGeom prst="rect">
            <a:avLst/>
          </a:prstGeom>
          <a:noFill/>
        </p:spPr>
        <p:txBody>
          <a:bodyPr wrap="square" rtlCol="0">
            <a:spAutoFit/>
          </a:bodyPr>
          <a:lstStyle/>
          <a:p>
            <a:pPr algn="just"/>
            <a:r>
              <a:rPr lang="en-US" sz="1650" dirty="0">
                <a:solidFill>
                  <a:srgbClr val="663300"/>
                </a:solidFill>
              </a:rPr>
              <a:t>The </a:t>
            </a:r>
            <a:r>
              <a:rPr lang="es-ES" sz="1650" b="1" i="1" dirty="0">
                <a:solidFill>
                  <a:srgbClr val="0033CC"/>
                </a:solidFill>
              </a:rPr>
              <a:t>Fundación para la Rehabilitación </a:t>
            </a:r>
            <a:r>
              <a:rPr lang="es-ES" sz="1650" b="1" i="1" dirty="0" err="1">
                <a:solidFill>
                  <a:srgbClr val="0033CC"/>
                </a:solidFill>
              </a:rPr>
              <a:t>Walking</a:t>
            </a:r>
            <a:r>
              <a:rPr lang="es-ES" sz="1650" b="1" i="1" dirty="0">
                <a:solidFill>
                  <a:srgbClr val="0033CC"/>
                </a:solidFill>
              </a:rPr>
              <a:t> Unidos </a:t>
            </a:r>
            <a:r>
              <a:rPr lang="en-US" sz="1650" dirty="0">
                <a:solidFill>
                  <a:srgbClr val="0033CC"/>
                </a:solidFill>
              </a:rPr>
              <a:t>(</a:t>
            </a:r>
            <a:r>
              <a:rPr lang="en-US" sz="1650" dirty="0">
                <a:solidFill>
                  <a:srgbClr val="0033CC"/>
                </a:solidFill>
              </a:rPr>
              <a:t>FURWUS)</a:t>
            </a:r>
            <a:r>
              <a:rPr lang="en-US" sz="1650" dirty="0">
                <a:solidFill>
                  <a:srgbClr val="663300"/>
                </a:solidFill>
              </a:rPr>
              <a:t> </a:t>
            </a:r>
            <a:r>
              <a:rPr lang="en-US" sz="1650" dirty="0">
                <a:solidFill>
                  <a:srgbClr val="663300"/>
                </a:solidFill>
              </a:rPr>
              <a:t>- </a:t>
            </a:r>
            <a:r>
              <a:rPr lang="en-US" sz="1650" dirty="0">
                <a:solidFill>
                  <a:srgbClr val="663300"/>
                </a:solidFill>
              </a:rPr>
              <a:t>originally founded in 1998 as a </a:t>
            </a:r>
            <a:r>
              <a:rPr lang="en-US" sz="1650" b="1" dirty="0">
                <a:solidFill>
                  <a:srgbClr val="663300"/>
                </a:solidFill>
              </a:rPr>
              <a:t>prosthetic outreach center </a:t>
            </a:r>
            <a:r>
              <a:rPr lang="en-US" sz="1650" dirty="0">
                <a:solidFill>
                  <a:srgbClr val="663300"/>
                </a:solidFill>
              </a:rPr>
              <a:t>in Leon, providing artificial limbs to Nicaragua’s poorest. Over the past 16 years, FURWUS has become one of the major grassroots rehabilitation organizations in Central America.  </a:t>
            </a:r>
            <a:r>
              <a:rPr lang="en-US" sz="1650" b="1" dirty="0">
                <a:solidFill>
                  <a:srgbClr val="663300"/>
                </a:solidFill>
              </a:rPr>
              <a:t>FURWUS provides custom mobility devices (</a:t>
            </a:r>
            <a:r>
              <a:rPr lang="en-US" sz="1650" b="1" dirty="0">
                <a:solidFill>
                  <a:srgbClr val="0033CC"/>
                </a:solidFill>
              </a:rPr>
              <a:t>orthoses, prostheses, and wheelchairs</a:t>
            </a:r>
            <a:r>
              <a:rPr lang="en-US" sz="1650" dirty="0">
                <a:solidFill>
                  <a:srgbClr val="663300"/>
                </a:solidFill>
              </a:rPr>
              <a:t>) to ensure that people are able to become active, contributing members of their communities. </a:t>
            </a:r>
            <a:r>
              <a:rPr lang="en-US" sz="1650" dirty="0">
                <a:solidFill>
                  <a:srgbClr val="663300"/>
                </a:solidFill>
              </a:rPr>
              <a:t>“FURWUS </a:t>
            </a:r>
            <a:r>
              <a:rPr lang="en-US" sz="1650" dirty="0">
                <a:solidFill>
                  <a:srgbClr val="663300"/>
                </a:solidFill>
              </a:rPr>
              <a:t>and its three prosthetic outreach clinics and economic integration program represent one of the most important locally-owned and operated civil society organizations present in Central America </a:t>
            </a:r>
            <a:r>
              <a:rPr lang="en-US" sz="1650" dirty="0">
                <a:solidFill>
                  <a:srgbClr val="663300"/>
                </a:solidFill>
              </a:rPr>
              <a:t>today” (USAID). Also supported by the Inter-American Foundation.</a:t>
            </a:r>
            <a:endParaRPr lang="en-US" sz="1650" dirty="0">
              <a:solidFill>
                <a:srgbClr val="663300"/>
              </a:solidFill>
            </a:endParaRPr>
          </a:p>
        </p:txBody>
      </p:sp>
      <p:sp>
        <p:nvSpPr>
          <p:cNvPr id="7" name="Rectangle 6"/>
          <p:cNvSpPr/>
          <p:nvPr/>
        </p:nvSpPr>
        <p:spPr>
          <a:xfrm>
            <a:off x="2294621" y="935515"/>
            <a:ext cx="4704621" cy="461665"/>
          </a:xfrm>
          <a:prstGeom prst="rect">
            <a:avLst/>
          </a:prstGeom>
        </p:spPr>
        <p:txBody>
          <a:bodyPr wrap="none">
            <a:spAutoFit/>
          </a:bodyPr>
          <a:lstStyle/>
          <a:p>
            <a:pPr lvl="0" algn="ctr"/>
            <a:r>
              <a:rPr lang="en-US" sz="2400" b="1" i="1" dirty="0">
                <a:solidFill>
                  <a:srgbClr val="0033CC"/>
                </a:solidFill>
              </a:rPr>
              <a:t>Project </a:t>
            </a:r>
            <a:r>
              <a:rPr lang="en-US" sz="2400" b="1" i="1" dirty="0">
                <a:solidFill>
                  <a:srgbClr val="0033CC"/>
                </a:solidFill>
              </a:rPr>
              <a:t>Nicaragua </a:t>
            </a:r>
            <a:r>
              <a:rPr lang="en-US" sz="2100" i="1" dirty="0">
                <a:solidFill>
                  <a:srgbClr val="0033CC"/>
                </a:solidFill>
              </a:rPr>
              <a:t>(Rotary Connection)</a:t>
            </a:r>
            <a:endParaRPr lang="en-US" sz="2100" i="1" dirty="0">
              <a:solidFill>
                <a:srgbClr val="0033CC"/>
              </a:solidFill>
            </a:endParaRPr>
          </a:p>
        </p:txBody>
      </p:sp>
    </p:spTree>
    <p:extLst>
      <p:ext uri="{BB962C8B-B14F-4D97-AF65-F5344CB8AC3E}">
        <p14:creationId xmlns:p14="http://schemas.microsoft.com/office/powerpoint/2010/main" val="3171381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3240103" y="1910266"/>
            <a:ext cx="1863809" cy="2410796"/>
          </a:xfrm>
          <a:prstGeom prst="rect">
            <a:avLst/>
          </a:prstGeom>
        </p:spPr>
      </p:pic>
      <p:grpSp>
        <p:nvGrpSpPr>
          <p:cNvPr id="3" name="Group 2"/>
          <p:cNvGrpSpPr/>
          <p:nvPr/>
        </p:nvGrpSpPr>
        <p:grpSpPr>
          <a:xfrm>
            <a:off x="568316" y="2183760"/>
            <a:ext cx="1828800" cy="1878806"/>
            <a:chOff x="4815911" y="3917680"/>
            <a:chExt cx="2438400" cy="2505075"/>
          </a:xfrm>
        </p:grpSpPr>
        <p:pic>
          <p:nvPicPr>
            <p:cNvPr id="4" name="Picture 3">
              <a:hlinkClick r:id="rId4"/>
            </p:cNvPr>
            <p:cNvPicPr>
              <a:picLocks noChangeAspect="1"/>
            </p:cNvPicPr>
            <p:nvPr/>
          </p:nvPicPr>
          <p:blipFill>
            <a:blip r:embed="rId5"/>
            <a:stretch>
              <a:fillRect/>
            </a:stretch>
          </p:blipFill>
          <p:spPr>
            <a:xfrm>
              <a:off x="4815911" y="3917680"/>
              <a:ext cx="2438400" cy="2505075"/>
            </a:xfrm>
            <a:prstGeom prst="rect">
              <a:avLst/>
            </a:prstGeom>
          </p:spPr>
        </p:pic>
        <p:sp>
          <p:nvSpPr>
            <p:cNvPr id="5" name="5-Point Star 4"/>
            <p:cNvSpPr/>
            <p:nvPr/>
          </p:nvSpPr>
          <p:spPr>
            <a:xfrm>
              <a:off x="7000875" y="3927679"/>
              <a:ext cx="180975" cy="19664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5705504" y="2183759"/>
            <a:ext cx="2982095" cy="1863810"/>
            <a:chOff x="7607339" y="3927679"/>
            <a:chExt cx="3976126" cy="2485080"/>
          </a:xfrm>
        </p:grpSpPr>
        <p:pic>
          <p:nvPicPr>
            <p:cNvPr id="7" name="Picture 6">
              <a:hlinkClick r:id="rId6"/>
            </p:cNvPr>
            <p:cNvPicPr>
              <a:picLocks noChangeAspect="1"/>
            </p:cNvPicPr>
            <p:nvPr/>
          </p:nvPicPr>
          <p:blipFill>
            <a:blip r:embed="rId7"/>
            <a:stretch>
              <a:fillRect/>
            </a:stretch>
          </p:blipFill>
          <p:spPr>
            <a:xfrm>
              <a:off x="7607339" y="3927680"/>
              <a:ext cx="3976126" cy="2485079"/>
            </a:xfrm>
            <a:prstGeom prst="rect">
              <a:avLst/>
            </a:prstGeom>
          </p:spPr>
        </p:pic>
        <p:sp>
          <p:nvSpPr>
            <p:cNvPr id="8" name="5-Point Star 7"/>
            <p:cNvSpPr/>
            <p:nvPr/>
          </p:nvSpPr>
          <p:spPr>
            <a:xfrm>
              <a:off x="7686675" y="3927679"/>
              <a:ext cx="370803" cy="3108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TextBox 8"/>
          <p:cNvSpPr txBox="1"/>
          <p:nvPr/>
        </p:nvSpPr>
        <p:spPr>
          <a:xfrm>
            <a:off x="661559" y="1037389"/>
            <a:ext cx="8026040" cy="784830"/>
          </a:xfrm>
          <a:prstGeom prst="rect">
            <a:avLst/>
          </a:prstGeom>
          <a:noFill/>
        </p:spPr>
        <p:txBody>
          <a:bodyPr wrap="square" rtlCol="0">
            <a:spAutoFit/>
          </a:bodyPr>
          <a:lstStyle/>
          <a:p>
            <a:pPr algn="ctr"/>
            <a:r>
              <a:rPr lang="en-US" sz="2400" b="1" i="1" dirty="0">
                <a:solidFill>
                  <a:srgbClr val="0033CC"/>
                </a:solidFill>
              </a:rPr>
              <a:t>Project </a:t>
            </a:r>
            <a:r>
              <a:rPr lang="en-US" sz="2400" b="1" i="1" dirty="0" err="1">
                <a:solidFill>
                  <a:srgbClr val="0033CC"/>
                </a:solidFill>
              </a:rPr>
              <a:t>Robohand</a:t>
            </a:r>
            <a:r>
              <a:rPr lang="en-US" sz="2400" b="1" i="1" dirty="0">
                <a:solidFill>
                  <a:srgbClr val="0033CC"/>
                </a:solidFill>
              </a:rPr>
              <a:t> </a:t>
            </a:r>
          </a:p>
          <a:p>
            <a:pPr algn="ctr"/>
            <a:r>
              <a:rPr lang="en-US" sz="2100" dirty="0">
                <a:solidFill>
                  <a:srgbClr val="663300"/>
                </a:solidFill>
              </a:rPr>
              <a:t>(for Zoe and other children with amniotic band syndrome (ABS)</a:t>
            </a:r>
            <a:endParaRPr lang="en-US" sz="2100" dirty="0">
              <a:solidFill>
                <a:srgbClr val="663300"/>
              </a:solidFill>
            </a:endParaRPr>
          </a:p>
        </p:txBody>
      </p:sp>
      <p:sp>
        <p:nvSpPr>
          <p:cNvPr id="10" name="TextBox 9"/>
          <p:cNvSpPr txBox="1"/>
          <p:nvPr/>
        </p:nvSpPr>
        <p:spPr>
          <a:xfrm>
            <a:off x="568316" y="4170190"/>
            <a:ext cx="8212527" cy="923330"/>
          </a:xfrm>
          <a:prstGeom prst="rect">
            <a:avLst/>
          </a:prstGeom>
          <a:noFill/>
        </p:spPr>
        <p:txBody>
          <a:bodyPr wrap="square" rtlCol="0">
            <a:spAutoFit/>
          </a:bodyPr>
          <a:lstStyle/>
          <a:p>
            <a:pPr algn="just"/>
            <a:r>
              <a:rPr lang="en-US" dirty="0">
                <a:solidFill>
                  <a:srgbClr val="663300"/>
                </a:solidFill>
              </a:rPr>
              <a:t>The </a:t>
            </a:r>
            <a:r>
              <a:rPr lang="en-US" dirty="0">
                <a:solidFill>
                  <a:srgbClr val="663300"/>
                </a:solidFill>
              </a:rPr>
              <a:t>hand is being produced using open source files from a website called </a:t>
            </a:r>
            <a:r>
              <a:rPr lang="en-US" dirty="0" err="1">
                <a:solidFill>
                  <a:srgbClr val="663300"/>
                </a:solidFill>
              </a:rPr>
              <a:t>MakerBot</a:t>
            </a:r>
            <a:r>
              <a:rPr lang="en-US" dirty="0">
                <a:solidFill>
                  <a:srgbClr val="663300"/>
                </a:solidFill>
              </a:rPr>
              <a:t> </a:t>
            </a:r>
            <a:r>
              <a:rPr lang="en-US" dirty="0" err="1">
                <a:solidFill>
                  <a:srgbClr val="663300"/>
                </a:solidFill>
              </a:rPr>
              <a:t>Thingiverse</a:t>
            </a:r>
            <a:r>
              <a:rPr lang="en-US" dirty="0">
                <a:solidFill>
                  <a:srgbClr val="663300"/>
                </a:solidFill>
              </a:rPr>
              <a:t>.  The </a:t>
            </a:r>
            <a:r>
              <a:rPr lang="en-US" dirty="0" err="1">
                <a:solidFill>
                  <a:srgbClr val="663300"/>
                </a:solidFill>
              </a:rPr>
              <a:t>Robohand</a:t>
            </a:r>
            <a:r>
              <a:rPr lang="en-US" dirty="0">
                <a:solidFill>
                  <a:srgbClr val="663300"/>
                </a:solidFill>
              </a:rPr>
              <a:t> has been designed by other organizations for children with </a:t>
            </a:r>
            <a:r>
              <a:rPr lang="en-US" dirty="0">
                <a:solidFill>
                  <a:srgbClr val="663300"/>
                </a:solidFill>
              </a:rPr>
              <a:t>ABS and CIT produces it using open source files.  </a:t>
            </a:r>
          </a:p>
        </p:txBody>
      </p:sp>
      <p:sp>
        <p:nvSpPr>
          <p:cNvPr id="11" name="TextBox 10"/>
          <p:cNvSpPr txBox="1"/>
          <p:nvPr/>
        </p:nvSpPr>
        <p:spPr>
          <a:xfrm>
            <a:off x="568316" y="5102149"/>
            <a:ext cx="8212528" cy="646331"/>
          </a:xfrm>
          <a:prstGeom prst="rect">
            <a:avLst/>
          </a:prstGeom>
          <a:noFill/>
        </p:spPr>
        <p:txBody>
          <a:bodyPr wrap="square" rtlCol="0">
            <a:spAutoFit/>
          </a:bodyPr>
          <a:lstStyle/>
          <a:p>
            <a:pPr algn="just"/>
            <a:r>
              <a:rPr lang="en-US" dirty="0">
                <a:solidFill>
                  <a:srgbClr val="663300"/>
                </a:solidFill>
              </a:rPr>
              <a:t>The </a:t>
            </a:r>
            <a:r>
              <a:rPr lang="en-US" dirty="0" err="1">
                <a:solidFill>
                  <a:srgbClr val="663300"/>
                </a:solidFill>
              </a:rPr>
              <a:t>Robohand</a:t>
            </a:r>
            <a:r>
              <a:rPr lang="en-US" dirty="0">
                <a:solidFill>
                  <a:srgbClr val="663300"/>
                </a:solidFill>
              </a:rPr>
              <a:t> is not a replacement for a </a:t>
            </a:r>
            <a:r>
              <a:rPr lang="en-US" dirty="0">
                <a:solidFill>
                  <a:srgbClr val="663300"/>
                </a:solidFill>
              </a:rPr>
              <a:t>prosthetic, </a:t>
            </a:r>
            <a:r>
              <a:rPr lang="en-US" dirty="0">
                <a:solidFill>
                  <a:srgbClr val="663300"/>
                </a:solidFill>
              </a:rPr>
              <a:t>but rather a tool for Zoe to use until she reaches an age where a prosthetic might be </a:t>
            </a:r>
            <a:r>
              <a:rPr lang="en-US" dirty="0">
                <a:solidFill>
                  <a:srgbClr val="663300"/>
                </a:solidFill>
              </a:rPr>
              <a:t>feasible.</a:t>
            </a:r>
            <a:endParaRPr lang="en-US" dirty="0">
              <a:solidFill>
                <a:srgbClr val="663300"/>
              </a:solidFill>
            </a:endParaRPr>
          </a:p>
        </p:txBody>
      </p:sp>
    </p:spTree>
    <p:extLst>
      <p:ext uri="{BB962C8B-B14F-4D97-AF65-F5344CB8AC3E}">
        <p14:creationId xmlns:p14="http://schemas.microsoft.com/office/powerpoint/2010/main" val="3901161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21" y="986339"/>
            <a:ext cx="8262650" cy="1107996"/>
          </a:xfrm>
          <a:prstGeom prst="rect">
            <a:avLst/>
          </a:prstGeom>
          <a:noFill/>
        </p:spPr>
        <p:txBody>
          <a:bodyPr wrap="square" rtlCol="0">
            <a:spAutoFit/>
          </a:bodyPr>
          <a:lstStyle/>
          <a:p>
            <a:pPr algn="ctr"/>
            <a:r>
              <a:rPr lang="en-US" sz="2400" b="1" i="1" dirty="0">
                <a:solidFill>
                  <a:srgbClr val="0033CC"/>
                </a:solidFill>
              </a:rPr>
              <a:t>Project Saddlebag</a:t>
            </a:r>
            <a:r>
              <a:rPr lang="en-US" sz="2400" dirty="0">
                <a:solidFill>
                  <a:srgbClr val="663300"/>
                </a:solidFill>
              </a:rPr>
              <a:t>: </a:t>
            </a:r>
          </a:p>
          <a:p>
            <a:pPr algn="ctr"/>
            <a:r>
              <a:rPr lang="en-US" sz="2100" dirty="0">
                <a:solidFill>
                  <a:srgbClr val="663300"/>
                </a:solidFill>
              </a:rPr>
              <a:t>D</a:t>
            </a:r>
            <a:r>
              <a:rPr lang="en-US" sz="2100" dirty="0">
                <a:solidFill>
                  <a:srgbClr val="663300"/>
                </a:solidFill>
              </a:rPr>
              <a:t>esign and produce devices for SHSU students and others who are            physically impaired.</a:t>
            </a:r>
            <a:endParaRPr lang="en-US" sz="2100" dirty="0">
              <a:solidFill>
                <a:srgbClr val="6633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816" y="2372121"/>
            <a:ext cx="2113610" cy="3183148"/>
          </a:xfrm>
          <a:prstGeom prst="rect">
            <a:avLst/>
          </a:prstGeom>
        </p:spPr>
      </p:pic>
      <p:pic>
        <p:nvPicPr>
          <p:cNvPr id="4" name="Picture 3"/>
          <p:cNvPicPr>
            <a:picLocks noChangeAspect="1"/>
          </p:cNvPicPr>
          <p:nvPr/>
        </p:nvPicPr>
        <p:blipFill>
          <a:blip r:embed="rId3"/>
          <a:stretch>
            <a:fillRect/>
          </a:stretch>
        </p:blipFill>
        <p:spPr>
          <a:xfrm>
            <a:off x="371720" y="2372122"/>
            <a:ext cx="2820231" cy="225843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550" r="4469"/>
          <a:stretch/>
        </p:blipFill>
        <p:spPr>
          <a:xfrm>
            <a:off x="6020645" y="2372121"/>
            <a:ext cx="2743200" cy="2258432"/>
          </a:xfrm>
          <a:prstGeom prst="rect">
            <a:avLst/>
          </a:prstGeom>
        </p:spPr>
      </p:pic>
    </p:spTree>
    <p:extLst>
      <p:ext uri="{BB962C8B-B14F-4D97-AF65-F5344CB8AC3E}">
        <p14:creationId xmlns:p14="http://schemas.microsoft.com/office/powerpoint/2010/main" val="30730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1167" y="915143"/>
            <a:ext cx="5075260" cy="854080"/>
          </a:xfrm>
          <a:prstGeom prst="rect">
            <a:avLst/>
          </a:prstGeom>
          <a:noFill/>
        </p:spPr>
        <p:txBody>
          <a:bodyPr wrap="square" rtlCol="0">
            <a:spAutoFit/>
          </a:bodyPr>
          <a:lstStyle/>
          <a:p>
            <a:pPr algn="just"/>
            <a:r>
              <a:rPr lang="en-US" sz="1650" dirty="0">
                <a:solidFill>
                  <a:srgbClr val="663300"/>
                </a:solidFill>
              </a:rPr>
              <a:t>SHSU: </a:t>
            </a:r>
            <a:r>
              <a:rPr lang="en-US" sz="1650" b="1" i="1" dirty="0">
                <a:solidFill>
                  <a:srgbClr val="0033CC"/>
                </a:solidFill>
              </a:rPr>
              <a:t>Program Dignity </a:t>
            </a:r>
            <a:r>
              <a:rPr lang="en-US" sz="1650" dirty="0">
                <a:solidFill>
                  <a:srgbClr val="663300"/>
                </a:solidFill>
              </a:rPr>
              <a:t>will enable the university to create internship and ACE opportunities for students and faculty,  and build interdepartmental cooperation.</a:t>
            </a:r>
            <a:endParaRPr lang="en-US" sz="1650" dirty="0">
              <a:solidFill>
                <a:srgbClr val="663300"/>
              </a:solidFill>
            </a:endParaRPr>
          </a:p>
        </p:txBody>
      </p:sp>
      <p:grpSp>
        <p:nvGrpSpPr>
          <p:cNvPr id="13" name="Group 12"/>
          <p:cNvGrpSpPr/>
          <p:nvPr/>
        </p:nvGrpSpPr>
        <p:grpSpPr>
          <a:xfrm>
            <a:off x="3683189" y="2736804"/>
            <a:ext cx="2088108" cy="1903863"/>
            <a:chOff x="4667534" y="2524837"/>
            <a:chExt cx="2784144" cy="2538484"/>
          </a:xfrm>
        </p:grpSpPr>
        <p:sp>
          <p:nvSpPr>
            <p:cNvPr id="3" name="Oval 2"/>
            <p:cNvSpPr/>
            <p:nvPr/>
          </p:nvSpPr>
          <p:spPr>
            <a:xfrm>
              <a:off x="4667534" y="2524837"/>
              <a:ext cx="2784144" cy="2538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5172501" y="3009249"/>
              <a:ext cx="1774209" cy="1600439"/>
            </a:xfrm>
            <a:prstGeom prst="rect">
              <a:avLst/>
            </a:prstGeom>
            <a:noFill/>
          </p:spPr>
          <p:txBody>
            <a:bodyPr wrap="square" rtlCol="0">
              <a:spAutoFit/>
            </a:bodyPr>
            <a:lstStyle/>
            <a:p>
              <a:pPr algn="ctr"/>
              <a:r>
                <a:rPr lang="en-US" dirty="0">
                  <a:solidFill>
                    <a:schemeClr val="bg1"/>
                  </a:solidFill>
                </a:rPr>
                <a:t>Center for Innovation and Technology</a:t>
              </a:r>
              <a:endParaRPr lang="en-US" dirty="0">
                <a:solidFill>
                  <a:schemeClr val="bg1"/>
                </a:solidFill>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2132"/>
            <a:ext cx="1978641" cy="148398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27544" y="1084762"/>
            <a:ext cx="1820081" cy="1365060"/>
          </a:xfrm>
          <a:prstGeom prst="rect">
            <a:avLst/>
          </a:prstGeom>
        </p:spPr>
      </p:pic>
      <p:grpSp>
        <p:nvGrpSpPr>
          <p:cNvPr id="57" name="Group 56"/>
          <p:cNvGrpSpPr/>
          <p:nvPr/>
        </p:nvGrpSpPr>
        <p:grpSpPr>
          <a:xfrm>
            <a:off x="893644" y="3166709"/>
            <a:ext cx="2620230" cy="1044054"/>
            <a:chOff x="1191525" y="3079278"/>
            <a:chExt cx="3493640" cy="1392072"/>
          </a:xfrm>
        </p:grpSpPr>
        <p:sp>
          <p:nvSpPr>
            <p:cNvPr id="6" name="Oval 5"/>
            <p:cNvSpPr/>
            <p:nvPr/>
          </p:nvSpPr>
          <p:spPr>
            <a:xfrm>
              <a:off x="1191525" y="3079278"/>
              <a:ext cx="1446663" cy="1392072"/>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1337481" y="3420473"/>
              <a:ext cx="1173707" cy="954108"/>
            </a:xfrm>
            <a:prstGeom prst="rect">
              <a:avLst/>
            </a:prstGeom>
            <a:noFill/>
          </p:spPr>
          <p:txBody>
            <a:bodyPr wrap="square" rtlCol="0">
              <a:spAutoFit/>
            </a:bodyPr>
            <a:lstStyle/>
            <a:p>
              <a:pPr algn="ctr"/>
              <a:r>
                <a:rPr lang="en-US" sz="1350" dirty="0">
                  <a:solidFill>
                    <a:schemeClr val="bg1"/>
                  </a:solidFill>
                </a:rPr>
                <a:t>Technical writing -</a:t>
              </a:r>
            </a:p>
            <a:p>
              <a:pPr algn="ctr"/>
              <a:r>
                <a:rPr lang="en-US" sz="1350" dirty="0">
                  <a:solidFill>
                    <a:schemeClr val="bg1"/>
                  </a:solidFill>
                </a:rPr>
                <a:t>patents</a:t>
              </a:r>
              <a:endParaRPr lang="en-US" sz="1350" dirty="0">
                <a:solidFill>
                  <a:schemeClr val="bg1"/>
                </a:solidFill>
              </a:endParaRPr>
            </a:p>
          </p:txBody>
        </p:sp>
        <p:cxnSp>
          <p:nvCxnSpPr>
            <p:cNvPr id="29" name="Straight Arrow Connector 28"/>
            <p:cNvCxnSpPr/>
            <p:nvPr/>
          </p:nvCxnSpPr>
          <p:spPr>
            <a:xfrm flipV="1">
              <a:off x="2784143" y="3743637"/>
              <a:ext cx="1901022" cy="31677"/>
            </a:xfrm>
            <a:prstGeom prst="straightConnector1">
              <a:avLst/>
            </a:prstGeom>
            <a:ln w="44450">
              <a:solidFill>
                <a:srgbClr val="339966"/>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480196" y="2282659"/>
            <a:ext cx="1286444" cy="1044054"/>
            <a:chOff x="3306928" y="1900545"/>
            <a:chExt cx="1715258" cy="1392072"/>
          </a:xfrm>
        </p:grpSpPr>
        <p:sp>
          <p:nvSpPr>
            <p:cNvPr id="5" name="Oval 4"/>
            <p:cNvSpPr/>
            <p:nvPr/>
          </p:nvSpPr>
          <p:spPr>
            <a:xfrm>
              <a:off x="3306928" y="1900545"/>
              <a:ext cx="1446663" cy="139207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3352609" y="2182906"/>
              <a:ext cx="1332555" cy="954108"/>
            </a:xfrm>
            <a:prstGeom prst="rect">
              <a:avLst/>
            </a:prstGeom>
            <a:noFill/>
          </p:spPr>
          <p:txBody>
            <a:bodyPr wrap="square" rtlCol="0">
              <a:spAutoFit/>
            </a:bodyPr>
            <a:lstStyle/>
            <a:p>
              <a:pPr algn="ctr"/>
              <a:r>
                <a:rPr lang="en-US" sz="1350" dirty="0"/>
                <a:t>Engineering Technology</a:t>
              </a:r>
              <a:endParaRPr lang="en-US" sz="1350" dirty="0"/>
            </a:p>
          </p:txBody>
        </p:sp>
        <p:cxnSp>
          <p:nvCxnSpPr>
            <p:cNvPr id="31" name="Straight Arrow Connector 30"/>
            <p:cNvCxnSpPr/>
            <p:nvPr/>
          </p:nvCxnSpPr>
          <p:spPr>
            <a:xfrm>
              <a:off x="4663745" y="2990484"/>
              <a:ext cx="358441" cy="302133"/>
            </a:xfrm>
            <a:prstGeom prst="straightConnector1">
              <a:avLst/>
            </a:prstGeom>
            <a:ln w="44450">
              <a:solidFill>
                <a:srgbClr val="FF99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4184744" y="4640667"/>
            <a:ext cx="1084997" cy="1234097"/>
            <a:chOff x="5579658" y="5044556"/>
            <a:chExt cx="1446663" cy="1645462"/>
          </a:xfrm>
        </p:grpSpPr>
        <p:sp>
          <p:nvSpPr>
            <p:cNvPr id="8" name="Oval 7"/>
            <p:cNvSpPr/>
            <p:nvPr/>
          </p:nvSpPr>
          <p:spPr>
            <a:xfrm>
              <a:off x="5579658" y="5297946"/>
              <a:ext cx="1446663" cy="13920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579659" y="5695741"/>
              <a:ext cx="1338494" cy="954108"/>
            </a:xfrm>
            <a:prstGeom prst="rect">
              <a:avLst/>
            </a:prstGeom>
            <a:noFill/>
          </p:spPr>
          <p:txBody>
            <a:bodyPr wrap="square" rtlCol="0">
              <a:spAutoFit/>
            </a:bodyPr>
            <a:lstStyle/>
            <a:p>
              <a:pPr algn="ctr"/>
              <a:r>
                <a:rPr lang="en-US" sz="1350" dirty="0">
                  <a:solidFill>
                    <a:schemeClr val="bg1"/>
                  </a:solidFill>
                </a:rPr>
                <a:t>Nursing/Kinesiology/  Rehab</a:t>
              </a:r>
              <a:endParaRPr lang="en-US" sz="1350" dirty="0">
                <a:solidFill>
                  <a:schemeClr val="bg1"/>
                </a:solidFill>
              </a:endParaRPr>
            </a:p>
          </p:txBody>
        </p:sp>
        <p:cxnSp>
          <p:nvCxnSpPr>
            <p:cNvPr id="34" name="Straight Arrow Connector 33"/>
            <p:cNvCxnSpPr>
              <a:stCxn id="3" idx="4"/>
              <a:endCxn id="8" idx="0"/>
            </p:cNvCxnSpPr>
            <p:nvPr/>
          </p:nvCxnSpPr>
          <p:spPr>
            <a:xfrm flipH="1">
              <a:off x="6302990" y="5044556"/>
              <a:ext cx="1" cy="253390"/>
            </a:xfrm>
            <a:prstGeom prst="straightConnector1">
              <a:avLst/>
            </a:prstGeom>
            <a:ln w="444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5714324" y="4018981"/>
            <a:ext cx="1322801" cy="1044054"/>
            <a:chOff x="7619099" y="4215641"/>
            <a:chExt cx="1763734" cy="1392072"/>
          </a:xfrm>
        </p:grpSpPr>
        <p:sp>
          <p:nvSpPr>
            <p:cNvPr id="7" name="Oval 6"/>
            <p:cNvSpPr/>
            <p:nvPr/>
          </p:nvSpPr>
          <p:spPr>
            <a:xfrm>
              <a:off x="7936170" y="4215641"/>
              <a:ext cx="1446663" cy="13920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8090657" y="4588512"/>
              <a:ext cx="1208397" cy="677108"/>
            </a:xfrm>
            <a:prstGeom prst="rect">
              <a:avLst/>
            </a:prstGeom>
            <a:noFill/>
          </p:spPr>
          <p:txBody>
            <a:bodyPr wrap="square" rtlCol="0">
              <a:spAutoFit/>
            </a:bodyPr>
            <a:lstStyle/>
            <a:p>
              <a:pPr algn="ctr"/>
              <a:r>
                <a:rPr lang="en-US" sz="1350" dirty="0">
                  <a:solidFill>
                    <a:schemeClr val="bg1"/>
                  </a:solidFill>
                </a:rPr>
                <a:t>Biomedical Science</a:t>
              </a:r>
              <a:endParaRPr lang="en-US" sz="1350" dirty="0">
                <a:solidFill>
                  <a:schemeClr val="bg1"/>
                </a:solidFill>
              </a:endParaRPr>
            </a:p>
          </p:txBody>
        </p:sp>
        <p:cxnSp>
          <p:nvCxnSpPr>
            <p:cNvPr id="35" name="Straight Arrow Connector 34"/>
            <p:cNvCxnSpPr/>
            <p:nvPr/>
          </p:nvCxnSpPr>
          <p:spPr>
            <a:xfrm>
              <a:off x="7619099" y="4263686"/>
              <a:ext cx="393036" cy="286540"/>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889293" y="3166709"/>
            <a:ext cx="2727714" cy="1044054"/>
            <a:chOff x="7852391" y="3079278"/>
            <a:chExt cx="3636952" cy="1392072"/>
          </a:xfrm>
        </p:grpSpPr>
        <p:sp>
          <p:nvSpPr>
            <p:cNvPr id="24" name="Oval 23"/>
            <p:cNvSpPr/>
            <p:nvPr/>
          </p:nvSpPr>
          <p:spPr>
            <a:xfrm>
              <a:off x="9967794" y="3079278"/>
              <a:ext cx="1446663" cy="139207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9892907" y="3420473"/>
              <a:ext cx="1596436" cy="677108"/>
            </a:xfrm>
            <a:prstGeom prst="rect">
              <a:avLst/>
            </a:prstGeom>
            <a:noFill/>
          </p:spPr>
          <p:txBody>
            <a:bodyPr wrap="square" rtlCol="0">
              <a:spAutoFit/>
            </a:bodyPr>
            <a:lstStyle/>
            <a:p>
              <a:pPr algn="ctr"/>
              <a:r>
                <a:rPr lang="en-US" sz="1350" dirty="0"/>
                <a:t>Project management</a:t>
              </a:r>
              <a:endParaRPr lang="en-US" sz="1350" dirty="0"/>
            </a:p>
          </p:txBody>
        </p:sp>
        <p:cxnSp>
          <p:nvCxnSpPr>
            <p:cNvPr id="36" name="Straight Arrow Connector 35"/>
            <p:cNvCxnSpPr>
              <a:endCxn id="25" idx="1"/>
            </p:cNvCxnSpPr>
            <p:nvPr/>
          </p:nvCxnSpPr>
          <p:spPr>
            <a:xfrm>
              <a:off x="7852391" y="3743637"/>
              <a:ext cx="2040516" cy="1"/>
            </a:xfrm>
            <a:prstGeom prst="straightConnector1">
              <a:avLst/>
            </a:prstGeom>
            <a:ln w="44450">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723673" y="2378550"/>
            <a:ext cx="1250618" cy="1044054"/>
            <a:chOff x="7631563" y="2028400"/>
            <a:chExt cx="1667491" cy="1392072"/>
          </a:xfrm>
        </p:grpSpPr>
        <p:sp>
          <p:nvSpPr>
            <p:cNvPr id="10" name="Oval 9"/>
            <p:cNvSpPr/>
            <p:nvPr/>
          </p:nvSpPr>
          <p:spPr>
            <a:xfrm>
              <a:off x="7852391" y="2028400"/>
              <a:ext cx="1446663" cy="139207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p:cNvSpPr txBox="1"/>
            <p:nvPr/>
          </p:nvSpPr>
          <p:spPr>
            <a:xfrm>
              <a:off x="7936170" y="2273415"/>
              <a:ext cx="1198346" cy="677108"/>
            </a:xfrm>
            <a:prstGeom prst="rect">
              <a:avLst/>
            </a:prstGeom>
            <a:noFill/>
          </p:spPr>
          <p:txBody>
            <a:bodyPr wrap="square" rtlCol="0">
              <a:spAutoFit/>
            </a:bodyPr>
            <a:lstStyle/>
            <a:p>
              <a:pPr algn="ctr"/>
              <a:r>
                <a:rPr lang="en-US" sz="1350" dirty="0">
                  <a:solidFill>
                    <a:schemeClr val="bg1"/>
                  </a:solidFill>
                </a:rPr>
                <a:t>Computer Science</a:t>
              </a:r>
              <a:endParaRPr lang="en-US" sz="1350" dirty="0">
                <a:solidFill>
                  <a:schemeClr val="bg1"/>
                </a:solidFill>
              </a:endParaRPr>
            </a:p>
          </p:txBody>
        </p:sp>
        <p:cxnSp>
          <p:nvCxnSpPr>
            <p:cNvPr id="37" name="Straight Arrow Connector 36"/>
            <p:cNvCxnSpPr/>
            <p:nvPr/>
          </p:nvCxnSpPr>
          <p:spPr>
            <a:xfrm flipV="1">
              <a:off x="7631563" y="3141550"/>
              <a:ext cx="289254" cy="153734"/>
            </a:xfrm>
            <a:prstGeom prst="straightConnector1">
              <a:avLst/>
            </a:prstGeom>
            <a:ln w="44450">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299013" y="1781461"/>
            <a:ext cx="889601" cy="955343"/>
            <a:chOff x="5859018" y="1232281"/>
            <a:chExt cx="1186134" cy="1273790"/>
          </a:xfrm>
        </p:grpSpPr>
        <p:sp>
          <p:nvSpPr>
            <p:cNvPr id="21" name="Oval 20"/>
            <p:cNvSpPr/>
            <p:nvPr/>
          </p:nvSpPr>
          <p:spPr>
            <a:xfrm>
              <a:off x="5882943" y="1232281"/>
              <a:ext cx="1055429" cy="1020401"/>
            </a:xfrm>
            <a:prstGeom prst="ellipse">
              <a:avLst/>
            </a:prstGeom>
            <a:solidFill>
              <a:srgbClr val="CC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5859018" y="1514556"/>
              <a:ext cx="1186134" cy="400109"/>
            </a:xfrm>
            <a:prstGeom prst="rect">
              <a:avLst/>
            </a:prstGeom>
            <a:noFill/>
          </p:spPr>
          <p:txBody>
            <a:bodyPr wrap="square" rtlCol="0">
              <a:spAutoFit/>
            </a:bodyPr>
            <a:lstStyle/>
            <a:p>
              <a:r>
                <a:rPr lang="en-US" sz="1350" dirty="0"/>
                <a:t>Chemistry</a:t>
              </a:r>
              <a:endParaRPr lang="en-US" sz="1350" dirty="0"/>
            </a:p>
          </p:txBody>
        </p:sp>
        <p:cxnSp>
          <p:nvCxnSpPr>
            <p:cNvPr id="38" name="Straight Arrow Connector 37"/>
            <p:cNvCxnSpPr>
              <a:stCxn id="21" idx="4"/>
            </p:cNvCxnSpPr>
            <p:nvPr/>
          </p:nvCxnSpPr>
          <p:spPr>
            <a:xfrm flipH="1">
              <a:off x="6410657" y="2252682"/>
              <a:ext cx="1" cy="253389"/>
            </a:xfrm>
            <a:prstGeom prst="straightConnector1">
              <a:avLst/>
            </a:prstGeom>
            <a:ln w="44450">
              <a:solidFill>
                <a:srgbClr val="CCCC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471667" y="4018981"/>
            <a:ext cx="1294973" cy="1044054"/>
            <a:chOff x="3295556" y="4215641"/>
            <a:chExt cx="1726630" cy="1392072"/>
          </a:xfrm>
        </p:grpSpPr>
        <p:sp>
          <p:nvSpPr>
            <p:cNvPr id="9" name="Oval 8"/>
            <p:cNvSpPr/>
            <p:nvPr/>
          </p:nvSpPr>
          <p:spPr>
            <a:xfrm>
              <a:off x="3295556" y="4215641"/>
              <a:ext cx="1446663" cy="139207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3432603" y="4560144"/>
              <a:ext cx="1125562" cy="677108"/>
            </a:xfrm>
            <a:prstGeom prst="rect">
              <a:avLst/>
            </a:prstGeom>
            <a:noFill/>
          </p:spPr>
          <p:txBody>
            <a:bodyPr wrap="square" rtlCol="0">
              <a:spAutoFit/>
            </a:bodyPr>
            <a:lstStyle/>
            <a:p>
              <a:pPr algn="ctr"/>
              <a:r>
                <a:rPr lang="en-US" sz="1350" dirty="0"/>
                <a:t>Graphic design</a:t>
              </a:r>
              <a:endParaRPr lang="en-US" sz="1350" dirty="0"/>
            </a:p>
          </p:txBody>
        </p:sp>
        <p:cxnSp>
          <p:nvCxnSpPr>
            <p:cNvPr id="46" name="Straight Arrow Connector 45"/>
            <p:cNvCxnSpPr/>
            <p:nvPr/>
          </p:nvCxnSpPr>
          <p:spPr>
            <a:xfrm flipV="1">
              <a:off x="4676258" y="4406956"/>
              <a:ext cx="345928" cy="190194"/>
            </a:xfrm>
            <a:prstGeom prst="straightConnector1">
              <a:avLst/>
            </a:prstGeom>
            <a:ln w="444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58" name="Picture 57"/>
          <p:cNvPicPr>
            <a:picLocks noChangeAspect="1"/>
          </p:cNvPicPr>
          <p:nvPr/>
        </p:nvPicPr>
        <p:blipFill>
          <a:blip r:embed="rId4"/>
          <a:stretch>
            <a:fillRect/>
          </a:stretch>
        </p:blipFill>
        <p:spPr>
          <a:xfrm>
            <a:off x="-6643" y="4591447"/>
            <a:ext cx="1890035" cy="1415702"/>
          </a:xfrm>
          <a:prstGeom prst="rect">
            <a:avLst/>
          </a:prstGeom>
        </p:spPr>
      </p:pic>
      <p:pic>
        <p:nvPicPr>
          <p:cNvPr id="59" name="Picture 58"/>
          <p:cNvPicPr>
            <a:picLocks noChangeAspect="1"/>
          </p:cNvPicPr>
          <p:nvPr/>
        </p:nvPicPr>
        <p:blipFill rotWithShape="1">
          <a:blip r:embed="rId5">
            <a:extLst>
              <a:ext uri="{28A0092B-C50C-407E-A947-70E740481C1C}">
                <a14:useLocalDpi xmlns:a14="http://schemas.microsoft.com/office/drawing/2010/main" val="0"/>
              </a:ext>
            </a:extLst>
          </a:blip>
          <a:srcRect l="14443" r="12221"/>
          <a:stretch/>
        </p:blipFill>
        <p:spPr>
          <a:xfrm>
            <a:off x="7318612" y="4635880"/>
            <a:ext cx="1825388" cy="1379279"/>
          </a:xfrm>
          <a:prstGeom prst="rect">
            <a:avLst/>
          </a:prstGeom>
        </p:spPr>
      </p:pic>
    </p:spTree>
    <p:extLst>
      <p:ext uri="{BB962C8B-B14F-4D97-AF65-F5344CB8AC3E}">
        <p14:creationId xmlns:p14="http://schemas.microsoft.com/office/powerpoint/2010/main" val="232651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548" r="2786"/>
          <a:stretch/>
        </p:blipFill>
        <p:spPr>
          <a:xfrm>
            <a:off x="5589890" y="1696587"/>
            <a:ext cx="2245994" cy="1862920"/>
          </a:xfrm>
          <a:prstGeom prst="rect">
            <a:avLst/>
          </a:prstGeom>
        </p:spPr>
      </p:pic>
      <p:sp>
        <p:nvSpPr>
          <p:cNvPr id="5" name="TextBox 4"/>
          <p:cNvSpPr txBox="1"/>
          <p:nvPr/>
        </p:nvSpPr>
        <p:spPr>
          <a:xfrm>
            <a:off x="583443" y="999835"/>
            <a:ext cx="8239835" cy="600164"/>
          </a:xfrm>
          <a:prstGeom prst="rect">
            <a:avLst/>
          </a:prstGeom>
          <a:noFill/>
        </p:spPr>
        <p:txBody>
          <a:bodyPr wrap="square" rtlCol="0">
            <a:spAutoFit/>
          </a:bodyPr>
          <a:lstStyle/>
          <a:p>
            <a:pPr algn="ctr"/>
            <a:r>
              <a:rPr lang="en-US" sz="1650" dirty="0">
                <a:solidFill>
                  <a:srgbClr val="663300"/>
                </a:solidFill>
              </a:rPr>
              <a:t>Students, working as interns or participating in ACE classes would design and produce the prosthetics.  In both cases, it would be part of the standard coursework requirements.  </a:t>
            </a:r>
            <a:endParaRPr lang="en-US" sz="1650" dirty="0">
              <a:solidFill>
                <a:srgbClr val="6633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283" y="1696587"/>
            <a:ext cx="2483893" cy="1862920"/>
          </a:xfrm>
          <a:prstGeom prst="rect">
            <a:avLst/>
          </a:prstGeom>
        </p:spPr>
      </p:pic>
      <p:grpSp>
        <p:nvGrpSpPr>
          <p:cNvPr id="13" name="Group 12"/>
          <p:cNvGrpSpPr/>
          <p:nvPr/>
        </p:nvGrpSpPr>
        <p:grpSpPr>
          <a:xfrm>
            <a:off x="1280283" y="3962545"/>
            <a:ext cx="6555601" cy="1767581"/>
            <a:chOff x="1707043" y="4140392"/>
            <a:chExt cx="8740801" cy="2356775"/>
          </a:xfrm>
        </p:grpSpPr>
        <p:pic>
          <p:nvPicPr>
            <p:cNvPr id="3" name="Picture 2"/>
            <p:cNvPicPr>
              <a:picLocks noChangeAspect="1"/>
            </p:cNvPicPr>
            <p:nvPr/>
          </p:nvPicPr>
          <p:blipFill>
            <a:blip r:embed="rId4"/>
            <a:stretch>
              <a:fillRect/>
            </a:stretch>
          </p:blipFill>
          <p:spPr>
            <a:xfrm>
              <a:off x="1707043" y="4140392"/>
              <a:ext cx="3311857" cy="2212217"/>
            </a:xfrm>
            <a:prstGeom prst="rect">
              <a:avLst/>
            </a:prstGeom>
          </p:spPr>
        </p:pic>
        <p:pic>
          <p:nvPicPr>
            <p:cNvPr id="10" name="Picture 9"/>
            <p:cNvPicPr>
              <a:picLocks noChangeAspect="1"/>
            </p:cNvPicPr>
            <p:nvPr/>
          </p:nvPicPr>
          <p:blipFill>
            <a:blip r:embed="rId5"/>
            <a:stretch>
              <a:fillRect/>
            </a:stretch>
          </p:blipFill>
          <p:spPr>
            <a:xfrm>
              <a:off x="7453186" y="4151352"/>
              <a:ext cx="2994658" cy="2345815"/>
            </a:xfrm>
            <a:prstGeom prst="rect">
              <a:avLst/>
            </a:prstGeom>
          </p:spPr>
        </p:pic>
        <p:sp>
          <p:nvSpPr>
            <p:cNvPr id="11" name="TextBox 10"/>
            <p:cNvSpPr txBox="1"/>
            <p:nvPr/>
          </p:nvSpPr>
          <p:spPr>
            <a:xfrm>
              <a:off x="5451240" y="4217157"/>
              <a:ext cx="1460311" cy="2277547"/>
            </a:xfrm>
            <a:prstGeom prst="rect">
              <a:avLst/>
            </a:prstGeom>
            <a:noFill/>
          </p:spPr>
          <p:txBody>
            <a:bodyPr wrap="square" rtlCol="0">
              <a:spAutoFit/>
            </a:bodyPr>
            <a:lstStyle/>
            <a:p>
              <a:pPr algn="ctr"/>
              <a:r>
                <a:rPr lang="en-US" sz="1500" b="1" dirty="0">
                  <a:solidFill>
                    <a:srgbClr val="663300"/>
                  </a:solidFill>
                </a:rPr>
                <a:t>Ensures quality </a:t>
              </a:r>
              <a:r>
                <a:rPr lang="en-US" sz="1500" dirty="0">
                  <a:solidFill>
                    <a:srgbClr val="663300"/>
                  </a:solidFill>
                </a:rPr>
                <a:t>– </a:t>
              </a:r>
              <a:r>
                <a:rPr lang="en-US" sz="1500" i="1" dirty="0">
                  <a:solidFill>
                    <a:srgbClr val="663300"/>
                  </a:solidFill>
                </a:rPr>
                <a:t>students have vested </a:t>
              </a:r>
              <a:r>
                <a:rPr lang="en-US" sz="1500" i="1" dirty="0">
                  <a:solidFill>
                    <a:srgbClr val="663300"/>
                  </a:solidFill>
                </a:rPr>
                <a:t>interest in doing </a:t>
              </a:r>
              <a:r>
                <a:rPr lang="en-US" sz="1500" i="1" dirty="0">
                  <a:solidFill>
                    <a:srgbClr val="663300"/>
                  </a:solidFill>
                </a:rPr>
                <a:t>well</a:t>
              </a:r>
              <a:endParaRPr lang="en-US" sz="1500" i="1" dirty="0">
                <a:solidFill>
                  <a:srgbClr val="663300"/>
                </a:solidFill>
              </a:endParaRPr>
            </a:p>
          </p:txBody>
        </p:sp>
      </p:grpSp>
      <p:sp>
        <p:nvSpPr>
          <p:cNvPr id="12" name="TextBox 11"/>
          <p:cNvSpPr txBox="1"/>
          <p:nvPr/>
        </p:nvSpPr>
        <p:spPr>
          <a:xfrm>
            <a:off x="4013831" y="1860361"/>
            <a:ext cx="1244433" cy="1246495"/>
          </a:xfrm>
          <a:prstGeom prst="rect">
            <a:avLst/>
          </a:prstGeom>
          <a:noFill/>
        </p:spPr>
        <p:txBody>
          <a:bodyPr wrap="square" rtlCol="0">
            <a:spAutoFit/>
          </a:bodyPr>
          <a:lstStyle/>
          <a:p>
            <a:pPr algn="ctr"/>
            <a:r>
              <a:rPr lang="en-US" sz="1500" b="1" dirty="0">
                <a:solidFill>
                  <a:srgbClr val="663300"/>
                </a:solidFill>
              </a:rPr>
              <a:t>Ensures long-term commitment to Program </a:t>
            </a:r>
            <a:r>
              <a:rPr lang="en-US" sz="1500" b="1" dirty="0">
                <a:solidFill>
                  <a:srgbClr val="663300"/>
                </a:solidFill>
              </a:rPr>
              <a:t>Dignity</a:t>
            </a:r>
          </a:p>
        </p:txBody>
      </p:sp>
    </p:spTree>
    <p:extLst>
      <p:ext uri="{BB962C8B-B14F-4D97-AF65-F5344CB8AC3E}">
        <p14:creationId xmlns:p14="http://schemas.microsoft.com/office/powerpoint/2010/main" val="748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76" y="1032331"/>
            <a:ext cx="8586592" cy="438582"/>
          </a:xfrm>
          <a:prstGeom prst="rect">
            <a:avLst/>
          </a:prstGeom>
          <a:noFill/>
        </p:spPr>
        <p:txBody>
          <a:bodyPr wrap="square" rtlCol="0">
            <a:spAutoFit/>
          </a:bodyPr>
          <a:lstStyle/>
          <a:p>
            <a:pPr algn="ctr"/>
            <a:r>
              <a:rPr lang="en-US" sz="2250" b="1" i="1" dirty="0">
                <a:solidFill>
                  <a:srgbClr val="0033CC"/>
                </a:solidFill>
              </a:rPr>
              <a:t>Possible Program Dignity projects not dependent upon technology</a:t>
            </a:r>
            <a:endParaRPr lang="en-US" sz="2250" b="1" i="1" dirty="0">
              <a:solidFill>
                <a:srgbClr val="0033CC"/>
              </a:solidFill>
            </a:endParaRPr>
          </a:p>
        </p:txBody>
      </p:sp>
      <p:grpSp>
        <p:nvGrpSpPr>
          <p:cNvPr id="15" name="Group 14"/>
          <p:cNvGrpSpPr/>
          <p:nvPr/>
        </p:nvGrpSpPr>
        <p:grpSpPr>
          <a:xfrm>
            <a:off x="2130987" y="1580593"/>
            <a:ext cx="4966570" cy="3169214"/>
            <a:chOff x="2841315" y="964456"/>
            <a:chExt cx="6622093" cy="4225619"/>
          </a:xfrm>
        </p:grpSpPr>
        <p:sp>
          <p:nvSpPr>
            <p:cNvPr id="6" name="TextBox 5"/>
            <p:cNvSpPr txBox="1"/>
            <p:nvPr/>
          </p:nvSpPr>
          <p:spPr>
            <a:xfrm>
              <a:off x="2841315" y="964456"/>
              <a:ext cx="6622093" cy="553997"/>
            </a:xfrm>
            <a:prstGeom prst="rect">
              <a:avLst/>
            </a:prstGeom>
            <a:noFill/>
          </p:spPr>
          <p:txBody>
            <a:bodyPr wrap="square" rtlCol="0">
              <a:spAutoFit/>
            </a:bodyPr>
            <a:lstStyle/>
            <a:p>
              <a:pPr algn="ctr"/>
              <a:r>
                <a:rPr lang="en-US" sz="2100" dirty="0">
                  <a:solidFill>
                    <a:srgbClr val="0033CC"/>
                  </a:solidFill>
                </a:rPr>
                <a:t>Not all injuries can be seen...</a:t>
              </a:r>
              <a:endParaRPr lang="en-US" sz="2100" dirty="0">
                <a:solidFill>
                  <a:srgbClr val="0033CC"/>
                </a:solidFill>
              </a:endParaRPr>
            </a:p>
          </p:txBody>
        </p:sp>
        <p:pic>
          <p:nvPicPr>
            <p:cNvPr id="8" name="Picture 7"/>
            <p:cNvPicPr>
              <a:picLocks noChangeAspect="1"/>
            </p:cNvPicPr>
            <p:nvPr/>
          </p:nvPicPr>
          <p:blipFill>
            <a:blip r:embed="rId3"/>
            <a:stretch>
              <a:fillRect/>
            </a:stretch>
          </p:blipFill>
          <p:spPr>
            <a:xfrm>
              <a:off x="4780245" y="1737763"/>
              <a:ext cx="2750846" cy="3452312"/>
            </a:xfrm>
            <a:prstGeom prst="rect">
              <a:avLst/>
            </a:prstGeom>
          </p:spPr>
        </p:pic>
      </p:grpSp>
      <p:pic>
        <p:nvPicPr>
          <p:cNvPr id="3" name="Picture 2"/>
          <p:cNvPicPr>
            <a:picLocks noChangeAspect="1"/>
          </p:cNvPicPr>
          <p:nvPr/>
        </p:nvPicPr>
        <p:blipFill>
          <a:blip r:embed="rId4"/>
          <a:stretch>
            <a:fillRect/>
          </a:stretch>
        </p:blipFill>
        <p:spPr>
          <a:xfrm>
            <a:off x="2468751" y="2160573"/>
            <a:ext cx="3949634" cy="3704569"/>
          </a:xfrm>
          <a:prstGeom prst="rect">
            <a:avLst/>
          </a:prstGeom>
        </p:spPr>
      </p:pic>
    </p:spTree>
    <p:extLst>
      <p:ext uri="{BB962C8B-B14F-4D97-AF65-F5344CB8AC3E}">
        <p14:creationId xmlns:p14="http://schemas.microsoft.com/office/powerpoint/2010/main" val="6611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5882" y="1215612"/>
            <a:ext cx="5916494" cy="3944329"/>
          </a:xfrm>
          <a:prstGeom prst="rect">
            <a:avLst/>
          </a:prstGeom>
        </p:spPr>
      </p:pic>
      <p:sp>
        <p:nvSpPr>
          <p:cNvPr id="3" name="TextBox 2"/>
          <p:cNvSpPr txBox="1"/>
          <p:nvPr/>
        </p:nvSpPr>
        <p:spPr>
          <a:xfrm>
            <a:off x="2376813" y="5319647"/>
            <a:ext cx="4847573" cy="438582"/>
          </a:xfrm>
          <a:prstGeom prst="rect">
            <a:avLst/>
          </a:prstGeom>
          <a:noFill/>
        </p:spPr>
        <p:txBody>
          <a:bodyPr wrap="square" rtlCol="0">
            <a:spAutoFit/>
          </a:bodyPr>
          <a:lstStyle/>
          <a:p>
            <a:r>
              <a:rPr lang="en-US" sz="2250" dirty="0">
                <a:solidFill>
                  <a:srgbClr val="0033CC"/>
                </a:solidFill>
              </a:rPr>
              <a:t>Community gardens – donate food</a:t>
            </a:r>
            <a:endParaRPr lang="en-US" sz="2250" dirty="0">
              <a:solidFill>
                <a:srgbClr val="0033CC"/>
              </a:solidFill>
            </a:endParaRPr>
          </a:p>
        </p:txBody>
      </p:sp>
    </p:spTree>
    <p:extLst>
      <p:ext uri="{BB962C8B-B14F-4D97-AF65-F5344CB8AC3E}">
        <p14:creationId xmlns:p14="http://schemas.microsoft.com/office/powerpoint/2010/main" val="3928194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1633" y="1251612"/>
            <a:ext cx="6937809" cy="4016484"/>
          </a:xfrm>
          <a:prstGeom prst="rect">
            <a:avLst/>
          </a:prstGeom>
          <a:noFill/>
        </p:spPr>
        <p:txBody>
          <a:bodyPr wrap="square" rtlCol="0">
            <a:spAutoFit/>
          </a:bodyPr>
          <a:lstStyle/>
          <a:p>
            <a:pPr algn="ctr"/>
            <a:r>
              <a:rPr lang="en-US" sz="2550" b="1" i="1" dirty="0">
                <a:solidFill>
                  <a:srgbClr val="0033CC"/>
                </a:solidFill>
              </a:rPr>
              <a:t>Sam Houston State would be more likely to be awarded national recognitions:</a:t>
            </a:r>
          </a:p>
          <a:p>
            <a:endParaRPr lang="en-US" sz="2550" dirty="0">
              <a:solidFill>
                <a:srgbClr val="0033CC"/>
              </a:solidFill>
            </a:endParaRPr>
          </a:p>
          <a:p>
            <a:pPr marL="428625" indent="-428625">
              <a:buFont typeface="Arial" charset="0"/>
              <a:buChar char="•"/>
            </a:pPr>
            <a:r>
              <a:rPr lang="en-US" sz="2550" b="1" i="1" u="sng" dirty="0">
                <a:solidFill>
                  <a:srgbClr val="0033CC"/>
                </a:solidFill>
              </a:rPr>
              <a:t>Carnegie Classification for Engaged Campus</a:t>
            </a:r>
          </a:p>
          <a:p>
            <a:endParaRPr lang="en-US" sz="2550" dirty="0">
              <a:solidFill>
                <a:srgbClr val="0033CC"/>
              </a:solidFill>
            </a:endParaRPr>
          </a:p>
          <a:p>
            <a:pPr marL="428625" indent="-428625">
              <a:buFont typeface="Arial" charset="0"/>
              <a:buChar char="•"/>
            </a:pPr>
            <a:r>
              <a:rPr lang="en-US" sz="2550" dirty="0">
                <a:solidFill>
                  <a:srgbClr val="0033CC"/>
                </a:solidFill>
              </a:rPr>
              <a:t>The President’s Higher Education Community Service Honor Roll</a:t>
            </a:r>
          </a:p>
          <a:p>
            <a:endParaRPr lang="en-US" sz="2550" dirty="0">
              <a:solidFill>
                <a:srgbClr val="0033CC"/>
              </a:solidFill>
            </a:endParaRPr>
          </a:p>
          <a:p>
            <a:pPr marL="428625" indent="-428625">
              <a:buFont typeface="Arial" charset="0"/>
              <a:buChar char="•"/>
            </a:pPr>
            <a:r>
              <a:rPr lang="en-US" sz="2550" dirty="0">
                <a:solidFill>
                  <a:srgbClr val="0033CC"/>
                </a:solidFill>
              </a:rPr>
              <a:t>The </a:t>
            </a:r>
            <a:r>
              <a:rPr lang="en-US" sz="2550" dirty="0">
                <a:solidFill>
                  <a:srgbClr val="0033CC"/>
                </a:solidFill>
              </a:rPr>
              <a:t>Higher Education Civic Engagement Award (Washington Center)</a:t>
            </a:r>
          </a:p>
        </p:txBody>
      </p:sp>
      <p:pic>
        <p:nvPicPr>
          <p:cNvPr id="3" name="Picture 2"/>
          <p:cNvPicPr>
            <a:picLocks noChangeAspect="1"/>
          </p:cNvPicPr>
          <p:nvPr/>
        </p:nvPicPr>
        <p:blipFill>
          <a:blip r:embed="rId3"/>
          <a:stretch>
            <a:fillRect/>
          </a:stretch>
        </p:blipFill>
        <p:spPr>
          <a:xfrm>
            <a:off x="0" y="861168"/>
            <a:ext cx="1599717" cy="1483000"/>
          </a:xfrm>
          <a:prstGeom prst="rect">
            <a:avLst/>
          </a:prstGeom>
          <a:ln w="19050">
            <a:solidFill>
              <a:schemeClr val="accent4">
                <a:lumMod val="75000"/>
              </a:schemeClr>
            </a:solidFill>
          </a:ln>
        </p:spPr>
      </p:pic>
      <p:pic>
        <p:nvPicPr>
          <p:cNvPr id="5" name="Picture 4"/>
          <p:cNvPicPr>
            <a:picLocks noChangeAspect="1"/>
          </p:cNvPicPr>
          <p:nvPr/>
        </p:nvPicPr>
        <p:blipFill>
          <a:blip r:embed="rId3"/>
          <a:stretch>
            <a:fillRect/>
          </a:stretch>
        </p:blipFill>
        <p:spPr>
          <a:xfrm>
            <a:off x="0" y="4503513"/>
            <a:ext cx="1599717" cy="1483000"/>
          </a:xfrm>
          <a:prstGeom prst="rect">
            <a:avLst/>
          </a:prstGeom>
          <a:ln w="19050">
            <a:solidFill>
              <a:schemeClr val="accent4">
                <a:lumMod val="75000"/>
              </a:schemeClr>
            </a:solidFill>
          </a:ln>
        </p:spPr>
      </p:pic>
    </p:spTree>
    <p:extLst>
      <p:ext uri="{BB962C8B-B14F-4D97-AF65-F5344CB8AC3E}">
        <p14:creationId xmlns:p14="http://schemas.microsoft.com/office/powerpoint/2010/main" val="2652860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426138"/>
            <a:ext cx="3263662" cy="2182574"/>
          </a:xfrm>
          <a:prstGeom prst="rect">
            <a:avLst/>
          </a:prstGeom>
        </p:spPr>
      </p:pic>
      <p:sp>
        <p:nvSpPr>
          <p:cNvPr id="4" name="TextBox 3"/>
          <p:cNvSpPr txBox="1"/>
          <p:nvPr/>
        </p:nvSpPr>
        <p:spPr>
          <a:xfrm>
            <a:off x="421888" y="3789263"/>
            <a:ext cx="8408963" cy="1269578"/>
          </a:xfrm>
          <a:prstGeom prst="rect">
            <a:avLst/>
          </a:prstGeom>
          <a:noFill/>
        </p:spPr>
        <p:txBody>
          <a:bodyPr wrap="square" rtlCol="0">
            <a:spAutoFit/>
          </a:bodyPr>
          <a:lstStyle/>
          <a:p>
            <a:pPr algn="just"/>
            <a:r>
              <a:rPr lang="en-US" sz="2550" i="1" dirty="0">
                <a:solidFill>
                  <a:srgbClr val="0033CC"/>
                </a:solidFill>
              </a:rPr>
              <a:t>Program Dignity can provide many types of community service, including low cost prosthetics and devices, and many forms of outreach to assist those in need.</a:t>
            </a:r>
            <a:endParaRPr lang="en-US" sz="2550" i="1" dirty="0">
              <a:solidFill>
                <a:srgbClr val="0033CC"/>
              </a:solidFill>
            </a:endParaRPr>
          </a:p>
        </p:txBody>
      </p:sp>
      <p:pic>
        <p:nvPicPr>
          <p:cNvPr id="7" name="Picture 6"/>
          <p:cNvPicPr>
            <a:picLocks noChangeAspect="1"/>
          </p:cNvPicPr>
          <p:nvPr/>
        </p:nvPicPr>
        <p:blipFill>
          <a:blip r:embed="rId3"/>
          <a:stretch>
            <a:fillRect/>
          </a:stretch>
        </p:blipFill>
        <p:spPr>
          <a:xfrm>
            <a:off x="3670403" y="1426138"/>
            <a:ext cx="1911935" cy="218257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754" y="1426138"/>
            <a:ext cx="3278669" cy="2182574"/>
          </a:xfrm>
          <a:prstGeom prst="rect">
            <a:avLst/>
          </a:prstGeom>
        </p:spPr>
      </p:pic>
      <p:sp>
        <p:nvSpPr>
          <p:cNvPr id="3" name="TextBox 2"/>
          <p:cNvSpPr txBox="1"/>
          <p:nvPr/>
        </p:nvSpPr>
        <p:spPr>
          <a:xfrm>
            <a:off x="2696227" y="5216308"/>
            <a:ext cx="4049039" cy="507831"/>
          </a:xfrm>
          <a:prstGeom prst="rect">
            <a:avLst/>
          </a:prstGeom>
          <a:noFill/>
        </p:spPr>
        <p:txBody>
          <a:bodyPr wrap="square" rtlCol="0">
            <a:spAutoFit/>
          </a:bodyPr>
          <a:lstStyle/>
          <a:p>
            <a:pPr algn="ctr"/>
            <a:r>
              <a:rPr lang="en-US" sz="2700" i="1" dirty="0">
                <a:solidFill>
                  <a:srgbClr val="0033CC"/>
                </a:solidFill>
              </a:rPr>
              <a:t>It’s the right thing to do!</a:t>
            </a:r>
            <a:endParaRPr lang="en-US" sz="2700" i="1" dirty="0">
              <a:solidFill>
                <a:srgbClr val="0033CC"/>
              </a:solidFill>
            </a:endParaRPr>
          </a:p>
        </p:txBody>
      </p:sp>
    </p:spTree>
    <p:extLst>
      <p:ext uri="{BB962C8B-B14F-4D97-AF65-F5344CB8AC3E}">
        <p14:creationId xmlns:p14="http://schemas.microsoft.com/office/powerpoint/2010/main" val="26969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College Staff Associates from DELTA</a:t>
            </a:r>
            <a:endParaRPr lang="en-US" dirty="0"/>
          </a:p>
        </p:txBody>
      </p:sp>
      <p:sp>
        <p:nvSpPr>
          <p:cNvPr id="3" name="Content Placeholder 2"/>
          <p:cNvSpPr>
            <a:spLocks noGrp="1"/>
          </p:cNvSpPr>
          <p:nvPr>
            <p:ph idx="1"/>
          </p:nvPr>
        </p:nvSpPr>
        <p:spPr>
          <a:xfrm>
            <a:off x="828436" y="2514600"/>
            <a:ext cx="6711654" cy="4195481"/>
          </a:xfrm>
        </p:spPr>
        <p:txBody>
          <a:bodyPr>
            <a:normAutofit/>
          </a:bodyPr>
          <a:lstStyle/>
          <a:p>
            <a:r>
              <a:rPr lang="en-US" sz="2800" b="1" dirty="0" smtClean="0"/>
              <a:t>DELTA COSET Web </a:t>
            </a:r>
            <a:r>
              <a:rPr lang="en-US" sz="2800" b="1" dirty="0"/>
              <a:t>Content Specialist-John Holder </a:t>
            </a:r>
            <a:r>
              <a:rPr lang="en-US" sz="2800" b="1" dirty="0" smtClean="0"/>
              <a:t>	(</a:t>
            </a:r>
            <a:r>
              <a:rPr lang="en-US" sz="2800" b="1" u="sng" dirty="0">
                <a:hlinkClick r:id="rId3"/>
              </a:rPr>
              <a:t>jmholder@shsu.edu</a:t>
            </a:r>
            <a:r>
              <a:rPr lang="en-US" sz="2800" b="1" dirty="0"/>
              <a:t>)</a:t>
            </a:r>
          </a:p>
          <a:p>
            <a:endParaRPr lang="en-US" b="1" dirty="0" smtClean="0"/>
          </a:p>
          <a:p>
            <a:pPr marL="0" indent="0">
              <a:buNone/>
            </a:pPr>
            <a:endParaRPr lang="en-US" dirty="0" smtClean="0"/>
          </a:p>
          <a:p>
            <a:endParaRPr lang="en-US" dirty="0"/>
          </a:p>
        </p:txBody>
      </p:sp>
    </p:spTree>
    <p:extLst>
      <p:ext uri="{BB962C8B-B14F-4D97-AF65-F5344CB8AC3E}">
        <p14:creationId xmlns:p14="http://schemas.microsoft.com/office/powerpoint/2010/main" val="2203896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and Scholarship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0189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688" y="304800"/>
            <a:ext cx="5486400" cy="1447800"/>
          </a:xfrm>
        </p:spPr>
        <p:txBody>
          <a:bodyPr/>
          <a:lstStyle/>
          <a:p>
            <a:r>
              <a:rPr lang="en-US" sz="3200" dirty="0" smtClean="0"/>
              <a:t>SHSU Award of Excellence in Scholarly and Artistic Accomplishment</a:t>
            </a:r>
            <a:endParaRPr lang="en-US" sz="3200" dirty="0"/>
          </a:p>
        </p:txBody>
      </p:sp>
      <p:sp>
        <p:nvSpPr>
          <p:cNvPr id="3" name="Subtitle 2"/>
          <p:cNvSpPr>
            <a:spLocks noGrp="1"/>
          </p:cNvSpPr>
          <p:nvPr>
            <p:ph type="subTitle" idx="1"/>
          </p:nvPr>
        </p:nvSpPr>
        <p:spPr>
          <a:xfrm>
            <a:off x="243688" y="1676400"/>
            <a:ext cx="8900311" cy="861420"/>
          </a:xfrm>
        </p:spPr>
        <p:txBody>
          <a:bodyPr/>
          <a:lstStyle/>
          <a:p>
            <a:r>
              <a:rPr lang="en-US" dirty="0" smtClean="0"/>
              <a:t>Dr. </a:t>
            </a:r>
            <a:r>
              <a:rPr lang="en-US" dirty="0" err="1" smtClean="0"/>
              <a:t>Madhusudan</a:t>
            </a:r>
            <a:r>
              <a:rPr lang="en-US" dirty="0" smtClean="0"/>
              <a:t> </a:t>
            </a:r>
            <a:r>
              <a:rPr lang="en-US" dirty="0" err="1" smtClean="0"/>
              <a:t>Choudhary</a:t>
            </a:r>
            <a:r>
              <a:rPr lang="en-US" dirty="0" smtClean="0"/>
              <a:t> (Biological Sciences)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049198"/>
            <a:ext cx="6217920" cy="4389120"/>
          </a:xfrm>
          <a:prstGeom prst="rect">
            <a:avLst/>
          </a:prstGeom>
        </p:spPr>
      </p:pic>
    </p:spTree>
    <p:extLst>
      <p:ext uri="{BB962C8B-B14F-4D97-AF65-F5344CB8AC3E}">
        <p14:creationId xmlns:p14="http://schemas.microsoft.com/office/powerpoint/2010/main" val="41970525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of Graduate Studies Awards</a:t>
            </a:r>
            <a:endParaRPr lang="en-US" dirty="0"/>
          </a:p>
        </p:txBody>
      </p:sp>
      <p:sp>
        <p:nvSpPr>
          <p:cNvPr id="3" name="Content Placeholder 2"/>
          <p:cNvSpPr>
            <a:spLocks noGrp="1"/>
          </p:cNvSpPr>
          <p:nvPr>
            <p:ph idx="1"/>
          </p:nvPr>
        </p:nvSpPr>
        <p:spPr/>
        <p:txBody>
          <a:bodyPr/>
          <a:lstStyle/>
          <a:p>
            <a:r>
              <a:rPr lang="en-US" dirty="0"/>
              <a:t>Master’s student in computer science Luke Voigt was presented with the Capstone Award for his project “Creating Actionable Information From Raw Data:  Securing The Network Of Small to Medium Size Enterprises.”</a:t>
            </a:r>
          </a:p>
          <a:p>
            <a:r>
              <a:rPr lang="en-US" dirty="0"/>
              <a:t>The Thesis Award was presented </a:t>
            </a:r>
            <a:r>
              <a:rPr lang="en-US" dirty="0" smtClean="0"/>
              <a:t>to Chemistry student </a:t>
            </a:r>
            <a:r>
              <a:rPr lang="en-US" dirty="0" err="1"/>
              <a:t>Harshani</a:t>
            </a:r>
            <a:r>
              <a:rPr lang="en-US" dirty="0"/>
              <a:t> </a:t>
            </a:r>
            <a:r>
              <a:rPr lang="en-US" dirty="0" err="1"/>
              <a:t>Jayabahu</a:t>
            </a:r>
            <a:r>
              <a:rPr lang="en-US" dirty="0"/>
              <a:t> </a:t>
            </a:r>
            <a:r>
              <a:rPr lang="en-US" dirty="0" err="1"/>
              <a:t>Arachchilage</a:t>
            </a:r>
            <a:r>
              <a:rPr lang="en-US" dirty="0"/>
              <a:t> for “Synthesis and Structural Characterization of (</a:t>
            </a:r>
            <a:r>
              <a:rPr lang="el-GR" dirty="0"/>
              <a:t>μ-</a:t>
            </a:r>
            <a:r>
              <a:rPr lang="en-US" dirty="0"/>
              <a:t>OXO)(</a:t>
            </a:r>
            <a:r>
              <a:rPr lang="el-GR" dirty="0"/>
              <a:t>μ-</a:t>
            </a:r>
            <a:r>
              <a:rPr lang="en-US" dirty="0"/>
              <a:t>modified benzoate)</a:t>
            </a:r>
            <a:r>
              <a:rPr lang="en-US" dirty="0" err="1"/>
              <a:t>diiron</a:t>
            </a:r>
            <a:r>
              <a:rPr lang="en-US" dirty="0"/>
              <a:t>(III)</a:t>
            </a:r>
            <a:r>
              <a:rPr lang="en-US" dirty="0" err="1"/>
              <a:t>tris</a:t>
            </a:r>
            <a:r>
              <a:rPr lang="en-US" dirty="0"/>
              <a:t>(2-pyridylmethyl)amine Complexes.”</a:t>
            </a:r>
          </a:p>
          <a:p>
            <a:endParaRPr lang="en-US" dirty="0"/>
          </a:p>
        </p:txBody>
      </p:sp>
    </p:spTree>
    <p:extLst>
      <p:ext uri="{BB962C8B-B14F-4D97-AF65-F5344CB8AC3E}">
        <p14:creationId xmlns:p14="http://schemas.microsoft.com/office/powerpoint/2010/main" val="1554175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685800"/>
            <a:ext cx="8606118" cy="1143000"/>
          </a:xfrm>
        </p:spPr>
        <p:txBody>
          <a:bodyPr>
            <a:normAutofit fontScale="90000"/>
          </a:bodyPr>
          <a:lstStyle/>
          <a:p>
            <a:r>
              <a:rPr lang="en-US" b="1" dirty="0"/>
              <a:t>Faculty Research </a:t>
            </a:r>
            <a:r>
              <a:rPr lang="en-US" b="1" dirty="0" smtClean="0"/>
              <a:t>Grant ($5,000): 5 </a:t>
            </a:r>
            <a:r>
              <a:rPr lang="en-US" b="1" dirty="0"/>
              <a:t>out of the 10 awards were to </a:t>
            </a:r>
            <a:r>
              <a:rPr lang="en-US" b="1" dirty="0" smtClean="0"/>
              <a:t>COSET faculty</a:t>
            </a:r>
            <a:r>
              <a:rPr lang="en-US" dirty="0"/>
              <a:t/>
            </a:r>
            <a:br>
              <a:rPr lang="en-US" dirty="0"/>
            </a:br>
            <a:endParaRPr lang="en-US" dirty="0"/>
          </a:p>
        </p:txBody>
      </p:sp>
      <p:sp>
        <p:nvSpPr>
          <p:cNvPr id="3" name="Content Placeholder 2"/>
          <p:cNvSpPr>
            <a:spLocks noGrp="1"/>
          </p:cNvSpPr>
          <p:nvPr>
            <p:ph idx="1"/>
          </p:nvPr>
        </p:nvSpPr>
        <p:spPr>
          <a:xfrm>
            <a:off x="537882" y="1676400"/>
            <a:ext cx="8458200" cy="3767670"/>
          </a:xfrm>
        </p:spPr>
        <p:txBody>
          <a:bodyPr>
            <a:noAutofit/>
          </a:bodyPr>
          <a:lstStyle/>
          <a:p>
            <a:pPr marL="0" indent="0">
              <a:buNone/>
            </a:pPr>
            <a:r>
              <a:rPr lang="en-US" b="1" dirty="0" smtClean="0">
                <a:solidFill>
                  <a:schemeClr val="tx1"/>
                </a:solidFill>
              </a:rPr>
              <a:t>Chad Hargrave and Carmen Montana (Biological Sciences)-”Food Web Connectivity in a Tropical Floodplain River”</a:t>
            </a:r>
          </a:p>
          <a:p>
            <a:pPr marL="0" indent="0">
              <a:buNone/>
            </a:pPr>
            <a:r>
              <a:rPr lang="en-US" b="1" dirty="0" err="1" smtClean="0">
                <a:solidFill>
                  <a:schemeClr val="tx1"/>
                </a:solidFill>
              </a:rPr>
              <a:t>Umit</a:t>
            </a:r>
            <a:r>
              <a:rPr lang="en-US" b="1" dirty="0" smtClean="0">
                <a:solidFill>
                  <a:schemeClr val="tx1"/>
                </a:solidFill>
              </a:rPr>
              <a:t> </a:t>
            </a:r>
            <a:r>
              <a:rPr lang="en-US" b="1" dirty="0" err="1" smtClean="0">
                <a:solidFill>
                  <a:schemeClr val="tx1"/>
                </a:solidFill>
              </a:rPr>
              <a:t>Karabiyik</a:t>
            </a:r>
            <a:r>
              <a:rPr lang="en-US" b="1" dirty="0" smtClean="0">
                <a:solidFill>
                  <a:schemeClr val="tx1"/>
                </a:solidFill>
              </a:rPr>
              <a:t> (Computer Science)-”Digital Forensics Tools Raking with Multi-Armed Bandit Problem”</a:t>
            </a:r>
          </a:p>
          <a:p>
            <a:pPr marL="0" indent="0">
              <a:buNone/>
            </a:pPr>
            <a:r>
              <a:rPr lang="en-US" b="1" dirty="0" err="1" smtClean="0">
                <a:solidFill>
                  <a:schemeClr val="tx1"/>
                </a:solidFill>
              </a:rPr>
              <a:t>Gan</a:t>
            </a:r>
            <a:r>
              <a:rPr lang="en-US" b="1" dirty="0" smtClean="0">
                <a:solidFill>
                  <a:schemeClr val="tx1"/>
                </a:solidFill>
              </a:rPr>
              <a:t> Liang (Physics)-”Cathode Materials for Next Generation Lithium-Ion Batteries”</a:t>
            </a:r>
          </a:p>
          <a:p>
            <a:pPr marL="0" indent="0">
              <a:buNone/>
            </a:pPr>
            <a:r>
              <a:rPr lang="en-US" b="1" dirty="0" smtClean="0">
                <a:solidFill>
                  <a:schemeClr val="tx1"/>
                </a:solidFill>
              </a:rPr>
              <a:t>Velvet Nelson (Geography and Geology)-”Engaging with Slavery at Sam Houston Memorial Museum”</a:t>
            </a:r>
          </a:p>
          <a:p>
            <a:pPr marL="0" indent="0">
              <a:buNone/>
            </a:pPr>
            <a:r>
              <a:rPr lang="en-US" b="1" dirty="0" smtClean="0">
                <a:solidFill>
                  <a:schemeClr val="tx1"/>
                </a:solidFill>
              </a:rPr>
              <a:t>Min Jae Suh (Agricultural Sciences and Engineering Technology)-”Training and Education for Green Construction in Texas”</a:t>
            </a:r>
            <a:r>
              <a:rPr lang="en-US" b="1" dirty="0">
                <a:solidFill>
                  <a:schemeClr val="tx1"/>
                </a:solidFill>
              </a:rPr>
              <a:t/>
            </a:r>
            <a:br>
              <a:rPr lang="en-US" b="1" dirty="0">
                <a:solidFill>
                  <a:schemeClr val="tx1"/>
                </a:solidFill>
              </a:rPr>
            </a:br>
            <a:endParaRPr lang="en-US" dirty="0">
              <a:solidFill>
                <a:schemeClr val="tx1"/>
              </a:solidFill>
            </a:endParaRPr>
          </a:p>
          <a:p>
            <a:r>
              <a:rPr lang="en-US" b="1" dirty="0"/>
              <a:t>Deadline to apply is </a:t>
            </a:r>
            <a:r>
              <a:rPr lang="en-US" b="1" dirty="0" smtClean="0"/>
              <a:t>October 10, 2016</a:t>
            </a:r>
            <a:endParaRPr lang="en-US" dirty="0"/>
          </a:p>
        </p:txBody>
      </p:sp>
    </p:spTree>
    <p:extLst>
      <p:ext uri="{BB962C8B-B14F-4D97-AF65-F5344CB8AC3E}">
        <p14:creationId xmlns:p14="http://schemas.microsoft.com/office/powerpoint/2010/main" val="1373634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982200" cy="1524000"/>
          </a:xfrm>
        </p:spPr>
        <p:txBody>
          <a:bodyPr>
            <a:normAutofit fontScale="90000"/>
          </a:bodyPr>
          <a:lstStyle/>
          <a:p>
            <a:r>
              <a:rPr lang="en-US" b="1" dirty="0" smtClean="0"/>
              <a:t>Enhancement Research Grants </a:t>
            </a:r>
            <a:r>
              <a:rPr lang="en-US" b="1" dirty="0"/>
              <a:t>($15,000): </a:t>
            </a:r>
            <a:br>
              <a:rPr lang="en-US" b="1" dirty="0"/>
            </a:br>
            <a:r>
              <a:rPr lang="en-US" b="1" dirty="0"/>
              <a:t>4 </a:t>
            </a:r>
            <a:r>
              <a:rPr lang="en-US" b="1" dirty="0" smtClean="0"/>
              <a:t>of the 10 awards were to COSET Faculty</a:t>
            </a:r>
            <a:r>
              <a:rPr lang="en-US" dirty="0" smtClean="0"/>
              <a:t/>
            </a:r>
            <a:br>
              <a:rPr lang="en-US" dirty="0" smtClean="0"/>
            </a:br>
            <a:endParaRPr lang="en-US" dirty="0"/>
          </a:p>
        </p:txBody>
      </p:sp>
      <p:sp>
        <p:nvSpPr>
          <p:cNvPr id="3" name="Content Placeholder 2"/>
          <p:cNvSpPr>
            <a:spLocks noGrp="1"/>
          </p:cNvSpPr>
          <p:nvPr>
            <p:ph idx="1"/>
          </p:nvPr>
        </p:nvSpPr>
        <p:spPr>
          <a:xfrm>
            <a:off x="152400" y="1295400"/>
            <a:ext cx="8686800" cy="5791200"/>
          </a:xfrm>
        </p:spPr>
        <p:txBody>
          <a:bodyPr>
            <a:normAutofit/>
          </a:bodyPr>
          <a:lstStyle/>
          <a:p>
            <a:pPr marL="0" indent="0">
              <a:buNone/>
            </a:pPr>
            <a:r>
              <a:rPr lang="en-US" dirty="0"/>
              <a:t/>
            </a:r>
            <a:br>
              <a:rPr lang="en-US" dirty="0"/>
            </a:br>
            <a:endParaRPr lang="en-US" dirty="0" smtClean="0"/>
          </a:p>
          <a:p>
            <a:pPr marL="0" indent="0">
              <a:buNone/>
            </a:pPr>
            <a:r>
              <a:rPr lang="en-US" dirty="0" smtClean="0"/>
              <a:t>Brandy </a:t>
            </a:r>
            <a:r>
              <a:rPr lang="en-US" dirty="0" err="1" smtClean="0"/>
              <a:t>Doleshal</a:t>
            </a:r>
            <a:r>
              <a:rPr lang="en-US" dirty="0"/>
              <a:t> (Mathematics and </a:t>
            </a:r>
            <a:r>
              <a:rPr lang="en-US" dirty="0" smtClean="0"/>
              <a:t>Statistics)-”Primitive Seifert Twisted Torus Knots”</a:t>
            </a:r>
          </a:p>
          <a:p>
            <a:pPr marL="0" indent="0">
              <a:buNone/>
            </a:pPr>
            <a:r>
              <a:rPr lang="en-US" dirty="0" smtClean="0"/>
              <a:t>Aaron Lynne and Patrick Lewis (Biological Sciences)- “Microbiome of Bone for Determining PMI”</a:t>
            </a:r>
          </a:p>
          <a:p>
            <a:pPr marL="0" indent="0">
              <a:buNone/>
            </a:pPr>
            <a:r>
              <a:rPr lang="en-US" dirty="0" err="1" smtClean="0"/>
              <a:t>Donggil</a:t>
            </a:r>
            <a:r>
              <a:rPr lang="en-US" dirty="0" smtClean="0"/>
              <a:t> Song (Computer Science) and Marilyn Rice (</a:t>
            </a:r>
            <a:r>
              <a:rPr lang="en-US" dirty="0" err="1" smtClean="0"/>
              <a:t>Curricum</a:t>
            </a:r>
            <a:r>
              <a:rPr lang="en-US" dirty="0" smtClean="0"/>
              <a:t> and Instruction): “Developing an Intelligent Agent for Interaction in Online Courses”</a:t>
            </a:r>
          </a:p>
          <a:p>
            <a:pPr marL="0" indent="0">
              <a:buNone/>
            </a:pPr>
            <a:r>
              <a:rPr lang="en-US" dirty="0" smtClean="0"/>
              <a:t>Bing Zhou and </a:t>
            </a:r>
            <a:r>
              <a:rPr lang="en-US" dirty="0" err="1" smtClean="0"/>
              <a:t>Hyuk</a:t>
            </a:r>
            <a:r>
              <a:rPr lang="en-US" dirty="0" smtClean="0"/>
              <a:t> Cho (Computer Science): “Robust Sensor Data Fusion Through Adaptive Threshold Learning”</a:t>
            </a:r>
          </a:p>
          <a:p>
            <a:endParaRPr lang="en-US" dirty="0"/>
          </a:p>
        </p:txBody>
      </p:sp>
      <p:sp>
        <p:nvSpPr>
          <p:cNvPr id="4" name="TextBox 3"/>
          <p:cNvSpPr txBox="1"/>
          <p:nvPr/>
        </p:nvSpPr>
        <p:spPr>
          <a:xfrm>
            <a:off x="381000" y="5410200"/>
            <a:ext cx="3592971" cy="369332"/>
          </a:xfrm>
          <a:prstGeom prst="rect">
            <a:avLst/>
          </a:prstGeom>
          <a:noFill/>
        </p:spPr>
        <p:txBody>
          <a:bodyPr wrap="none" rtlCol="0">
            <a:spAutoFit/>
          </a:bodyPr>
          <a:lstStyle/>
          <a:p>
            <a:r>
              <a:rPr lang="en-US" dirty="0" smtClean="0"/>
              <a:t>Deadline to apply is October 3, 2016</a:t>
            </a:r>
            <a:endParaRPr lang="en-US" dirty="0"/>
          </a:p>
        </p:txBody>
      </p:sp>
    </p:spTree>
    <p:extLst>
      <p:ext uri="{BB962C8B-B14F-4D97-AF65-F5344CB8AC3E}">
        <p14:creationId xmlns:p14="http://schemas.microsoft.com/office/powerpoint/2010/main" val="2253092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Development Leaves for FY17</a:t>
            </a:r>
            <a:endParaRPr lang="en-US" dirty="0"/>
          </a:p>
        </p:txBody>
      </p:sp>
      <p:sp>
        <p:nvSpPr>
          <p:cNvPr id="3" name="Content Placeholder 2"/>
          <p:cNvSpPr>
            <a:spLocks noGrp="1"/>
          </p:cNvSpPr>
          <p:nvPr>
            <p:ph idx="1"/>
          </p:nvPr>
        </p:nvSpPr>
        <p:spPr/>
        <p:txBody>
          <a:bodyPr/>
          <a:lstStyle/>
          <a:p>
            <a:pPr marL="0" indent="0">
              <a:buNone/>
            </a:pPr>
            <a:r>
              <a:rPr lang="en-US" dirty="0" smtClean="0"/>
              <a:t>Funded by the Provost</a:t>
            </a:r>
          </a:p>
          <a:p>
            <a:pPr marL="0" indent="0">
              <a:buNone/>
            </a:pPr>
            <a:r>
              <a:rPr lang="en-US" dirty="0"/>
              <a:t>	</a:t>
            </a:r>
            <a:r>
              <a:rPr lang="en-US" dirty="0" smtClean="0"/>
              <a:t>Dr. Dustin Jones (Mathematics and Statistics)</a:t>
            </a:r>
          </a:p>
        </p:txBody>
      </p:sp>
    </p:spTree>
    <p:extLst>
      <p:ext uri="{BB962C8B-B14F-4D97-AF65-F5344CB8AC3E}">
        <p14:creationId xmlns:p14="http://schemas.microsoft.com/office/powerpoint/2010/main" val="5122257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876"/>
            <a:ext cx="7055380" cy="1400530"/>
          </a:xfrm>
        </p:spPr>
        <p:txBody>
          <a:bodyPr/>
          <a:lstStyle/>
          <a:p>
            <a:r>
              <a:rPr lang="en-US" dirty="0" smtClean="0"/>
              <a:t>COSET Dean’s Office Funding for Research</a:t>
            </a:r>
            <a:endParaRPr lang="en-US" dirty="0"/>
          </a:p>
        </p:txBody>
      </p:sp>
      <p:sp>
        <p:nvSpPr>
          <p:cNvPr id="3" name="Content Placeholder 2"/>
          <p:cNvSpPr>
            <a:spLocks noGrp="1"/>
          </p:cNvSpPr>
          <p:nvPr>
            <p:ph idx="1"/>
          </p:nvPr>
        </p:nvSpPr>
        <p:spPr>
          <a:xfrm>
            <a:off x="0" y="1295400"/>
            <a:ext cx="8077200" cy="4195481"/>
          </a:xfrm>
        </p:spPr>
        <p:txBody>
          <a:bodyPr/>
          <a:lstStyle/>
          <a:p>
            <a:endParaRPr lang="en-US" sz="2400" dirty="0" smtClean="0"/>
          </a:p>
          <a:p>
            <a:r>
              <a:rPr lang="en-US" sz="2400" dirty="0" smtClean="0"/>
              <a:t>Provided $85,000 in additional funding to EURECA for student-faculty summer research teams (FAST)</a:t>
            </a:r>
          </a:p>
          <a:p>
            <a:r>
              <a:rPr lang="en-US" sz="2400" dirty="0" smtClean="0"/>
              <a:t>Funded undergraduate students through COSET Undergraduate Research Program ($15,000) in our fall and spring competition</a:t>
            </a:r>
          </a:p>
          <a:p>
            <a:r>
              <a:rPr lang="en-US" sz="2400" dirty="0" smtClean="0"/>
              <a:t>Funded Summer NSF Math REU expenses ($22,000)</a:t>
            </a:r>
          </a:p>
          <a:p>
            <a:r>
              <a:rPr lang="en-US" sz="2400" dirty="0" smtClean="0"/>
              <a:t>Funded Faculty and Student Publications and Travel ($54,000)</a:t>
            </a:r>
          </a:p>
          <a:p>
            <a:r>
              <a:rPr lang="en-US" sz="2400" dirty="0" smtClean="0"/>
              <a:t>Provided 16 summer stipends for graduate student thesis research ($50,000)</a:t>
            </a:r>
          </a:p>
        </p:txBody>
      </p:sp>
    </p:spTree>
    <p:extLst>
      <p:ext uri="{BB962C8B-B14F-4D97-AF65-F5344CB8AC3E}">
        <p14:creationId xmlns:p14="http://schemas.microsoft.com/office/powerpoint/2010/main" val="29026439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685800"/>
          </a:xfrm>
        </p:spPr>
        <p:txBody>
          <a:bodyPr>
            <a:normAutofit fontScale="90000"/>
          </a:bodyPr>
          <a:lstStyle/>
          <a:p>
            <a:r>
              <a:rPr lang="en-US" dirty="0" smtClean="0"/>
              <a:t>External Funding (7/1/15-7/1/16)</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6691164"/>
              </p:ext>
            </p:extLst>
          </p:nvPr>
        </p:nvGraphicFramePr>
        <p:xfrm>
          <a:off x="533400" y="685800"/>
          <a:ext cx="7924800" cy="5559896"/>
        </p:xfrm>
        <a:graphic>
          <a:graphicData uri="http://schemas.openxmlformats.org/drawingml/2006/table">
            <a:tbl>
              <a:tblPr firstRow="1" bandRow="1">
                <a:tableStyleId>{5C22544A-7EE6-4342-B048-85BDC9FD1C3A}</a:tableStyleId>
              </a:tblPr>
              <a:tblGrid>
                <a:gridCol w="1788241">
                  <a:extLst>
                    <a:ext uri="{9D8B030D-6E8A-4147-A177-3AD203B41FA5}">
                      <a16:colId xmlns:a16="http://schemas.microsoft.com/office/drawing/2014/main" val="20000"/>
                    </a:ext>
                  </a:extLst>
                </a:gridCol>
                <a:gridCol w="650159">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055016">
                  <a:extLst>
                    <a:ext uri="{9D8B030D-6E8A-4147-A177-3AD203B41FA5}">
                      <a16:colId xmlns:a16="http://schemas.microsoft.com/office/drawing/2014/main" val="20005"/>
                    </a:ext>
                  </a:extLst>
                </a:gridCol>
                <a:gridCol w="1307184">
                  <a:extLst>
                    <a:ext uri="{9D8B030D-6E8A-4147-A177-3AD203B41FA5}">
                      <a16:colId xmlns:a16="http://schemas.microsoft.com/office/drawing/2014/main" val="20006"/>
                    </a:ext>
                  </a:extLst>
                </a:gridCol>
              </a:tblGrid>
              <a:tr h="445746">
                <a:tc>
                  <a:txBody>
                    <a:bodyPr/>
                    <a:lstStyle/>
                    <a:p>
                      <a:r>
                        <a:rPr lang="en-US" sz="1200" dirty="0" smtClean="0"/>
                        <a:t>Department</a:t>
                      </a:r>
                      <a:endParaRPr lang="en-US" sz="1200" dirty="0"/>
                    </a:p>
                  </a:txBody>
                  <a:tcPr/>
                </a:tc>
                <a:tc>
                  <a:txBody>
                    <a:bodyPr/>
                    <a:lstStyle/>
                    <a:p>
                      <a:r>
                        <a:rPr lang="en-US" sz="1200" dirty="0" smtClean="0"/>
                        <a:t># New</a:t>
                      </a:r>
                    </a:p>
                    <a:p>
                      <a:r>
                        <a:rPr lang="en-US" sz="1200" dirty="0" smtClean="0"/>
                        <a:t>Apps</a:t>
                      </a:r>
                      <a:endParaRPr lang="en-US" sz="1200" dirty="0"/>
                    </a:p>
                  </a:txBody>
                  <a:tcPr/>
                </a:tc>
                <a:tc>
                  <a:txBody>
                    <a:bodyPr/>
                    <a:lstStyle/>
                    <a:p>
                      <a:r>
                        <a:rPr lang="en-US" sz="1200" dirty="0" smtClean="0"/>
                        <a:t>$ New Apps</a:t>
                      </a:r>
                      <a:endParaRPr lang="en-US" sz="1200" dirty="0"/>
                    </a:p>
                  </a:txBody>
                  <a:tcPr/>
                </a:tc>
                <a:tc>
                  <a:txBody>
                    <a:bodyPr/>
                    <a:lstStyle/>
                    <a:p>
                      <a:r>
                        <a:rPr lang="en-US" sz="1200" dirty="0" smtClean="0"/>
                        <a:t># Grants</a:t>
                      </a:r>
                    </a:p>
                    <a:p>
                      <a:r>
                        <a:rPr lang="en-US" sz="1200" dirty="0" smtClean="0"/>
                        <a:t>Awarded</a:t>
                      </a:r>
                      <a:endParaRPr lang="en-US" sz="1200" dirty="0"/>
                    </a:p>
                  </a:txBody>
                  <a:tcPr/>
                </a:tc>
                <a:tc>
                  <a:txBody>
                    <a:bodyPr/>
                    <a:lstStyle/>
                    <a:p>
                      <a:r>
                        <a:rPr lang="en-US" sz="1200" dirty="0" smtClean="0"/>
                        <a:t>$ New Awards</a:t>
                      </a:r>
                      <a:endParaRPr lang="en-US" sz="1200" dirty="0"/>
                    </a:p>
                  </a:txBody>
                  <a:tcPr/>
                </a:tc>
                <a:tc>
                  <a:txBody>
                    <a:bodyPr/>
                    <a:lstStyle/>
                    <a:p>
                      <a:r>
                        <a:rPr lang="en-US" sz="1200" dirty="0" smtClean="0"/>
                        <a:t># Active</a:t>
                      </a:r>
                      <a:r>
                        <a:rPr lang="en-US" sz="1200" baseline="0" dirty="0" smtClean="0"/>
                        <a:t> Awards</a:t>
                      </a:r>
                      <a:endParaRPr lang="en-US" sz="1200" dirty="0"/>
                    </a:p>
                  </a:txBody>
                  <a:tcPr/>
                </a:tc>
                <a:tc>
                  <a:txBody>
                    <a:bodyPr/>
                    <a:lstStyle/>
                    <a:p>
                      <a:r>
                        <a:rPr lang="en-US" sz="1200" dirty="0" smtClean="0"/>
                        <a:t>$ spent active grants</a:t>
                      </a:r>
                      <a:endParaRPr lang="en-US" sz="1200" dirty="0"/>
                    </a:p>
                  </a:txBody>
                  <a:tcPr/>
                </a:tc>
                <a:extLst>
                  <a:ext uri="{0D108BD9-81ED-4DB2-BD59-A6C34878D82A}">
                    <a16:rowId xmlns:a16="http://schemas.microsoft.com/office/drawing/2014/main" val="10000"/>
                  </a:ext>
                </a:extLst>
              </a:tr>
              <a:tr h="624042">
                <a:tc>
                  <a:txBody>
                    <a:bodyPr/>
                    <a:lstStyle/>
                    <a:p>
                      <a:r>
                        <a:rPr lang="en-US" sz="1200" b="1" dirty="0" smtClean="0"/>
                        <a:t>Agricultural Sciences and Engineering Technology</a:t>
                      </a:r>
                      <a:endParaRPr lang="en-US" sz="1200" b="1" dirty="0"/>
                    </a:p>
                  </a:txBody>
                  <a:tcPr/>
                </a:tc>
                <a:tc>
                  <a:txBody>
                    <a:bodyPr/>
                    <a:lstStyle/>
                    <a:p>
                      <a:pPr algn="ctr"/>
                      <a:r>
                        <a:rPr lang="en-US" sz="1200" b="1" dirty="0" smtClean="0"/>
                        <a:t>10</a:t>
                      </a:r>
                      <a:endParaRPr lang="en-US" sz="1200" b="1" dirty="0"/>
                    </a:p>
                  </a:txBody>
                  <a:tcPr anchor="ctr"/>
                </a:tc>
                <a:tc>
                  <a:txBody>
                    <a:bodyPr/>
                    <a:lstStyle/>
                    <a:p>
                      <a:pPr algn="ctr"/>
                      <a:r>
                        <a:rPr lang="en-US" sz="1200" b="1" dirty="0" smtClean="0"/>
                        <a:t>$2,626,744</a:t>
                      </a:r>
                      <a:endParaRPr lang="en-US" sz="1200" b="1" dirty="0"/>
                    </a:p>
                  </a:txBody>
                  <a:tcPr anchor="ctr"/>
                </a:tc>
                <a:tc>
                  <a:txBody>
                    <a:bodyPr/>
                    <a:lstStyle/>
                    <a:p>
                      <a:pPr algn="ctr"/>
                      <a:r>
                        <a:rPr lang="en-US" sz="1200" b="1" dirty="0" smtClean="0"/>
                        <a:t>1</a:t>
                      </a:r>
                      <a:endParaRPr lang="en-US" sz="1200" b="1" dirty="0"/>
                    </a:p>
                  </a:txBody>
                  <a:tcPr anchor="ctr"/>
                </a:tc>
                <a:tc>
                  <a:txBody>
                    <a:bodyPr/>
                    <a:lstStyle/>
                    <a:p>
                      <a:pPr algn="ctr"/>
                      <a:r>
                        <a:rPr lang="en-US" sz="1200" b="1" dirty="0" smtClean="0"/>
                        <a:t>$126,257</a:t>
                      </a:r>
                      <a:endParaRPr lang="en-US" sz="1200" b="1" dirty="0"/>
                    </a:p>
                  </a:txBody>
                  <a:tcPr anchor="ctr"/>
                </a:tc>
                <a:tc>
                  <a:txBody>
                    <a:bodyPr/>
                    <a:lstStyle/>
                    <a:p>
                      <a:pPr algn="ctr"/>
                      <a:r>
                        <a:rPr lang="en-US" sz="1200" b="1" dirty="0" smtClean="0"/>
                        <a:t>4</a:t>
                      </a:r>
                      <a:endParaRPr lang="en-US" sz="1200" b="1" dirty="0"/>
                    </a:p>
                  </a:txBody>
                  <a:tcPr anchor="ctr"/>
                </a:tc>
                <a:tc>
                  <a:txBody>
                    <a:bodyPr/>
                    <a:lstStyle/>
                    <a:p>
                      <a:pPr algn="ctr"/>
                      <a:r>
                        <a:rPr lang="en-US" sz="1200" b="1" dirty="0" smtClean="0"/>
                        <a:t>$133,204</a:t>
                      </a:r>
                      <a:endParaRPr lang="en-US" sz="1200" b="1" dirty="0"/>
                    </a:p>
                  </a:txBody>
                  <a:tcPr anchor="ctr"/>
                </a:tc>
                <a:extLst>
                  <a:ext uri="{0D108BD9-81ED-4DB2-BD59-A6C34878D82A}">
                    <a16:rowId xmlns:a16="http://schemas.microsoft.com/office/drawing/2014/main" val="10001"/>
                  </a:ext>
                </a:extLst>
              </a:tr>
              <a:tr h="483579">
                <a:tc>
                  <a:txBody>
                    <a:bodyPr/>
                    <a:lstStyle/>
                    <a:p>
                      <a:r>
                        <a:rPr lang="en-US" sz="1200" b="1" dirty="0" smtClean="0"/>
                        <a:t>Biology</a:t>
                      </a:r>
                      <a:endParaRPr lang="en-US" sz="1200" b="1" dirty="0"/>
                    </a:p>
                  </a:txBody>
                  <a:tcPr/>
                </a:tc>
                <a:tc>
                  <a:txBody>
                    <a:bodyPr/>
                    <a:lstStyle/>
                    <a:p>
                      <a:pPr algn="ctr"/>
                      <a:r>
                        <a:rPr lang="en-US" sz="1200" b="1" dirty="0" smtClean="0"/>
                        <a:t>10</a:t>
                      </a:r>
                      <a:endParaRPr lang="en-US" sz="1200" b="1" dirty="0"/>
                    </a:p>
                  </a:txBody>
                  <a:tcPr anchor="ctr"/>
                </a:tc>
                <a:tc>
                  <a:txBody>
                    <a:bodyPr/>
                    <a:lstStyle/>
                    <a:p>
                      <a:pPr algn="ctr"/>
                      <a:r>
                        <a:rPr lang="en-US" sz="1200" b="1" dirty="0" smtClean="0"/>
                        <a:t>$768,251</a:t>
                      </a:r>
                      <a:endParaRPr lang="en-US" sz="1200" b="1" dirty="0"/>
                    </a:p>
                  </a:txBody>
                  <a:tcPr anchor="ctr"/>
                </a:tc>
                <a:tc>
                  <a:txBody>
                    <a:bodyPr/>
                    <a:lstStyle/>
                    <a:p>
                      <a:pPr algn="ctr"/>
                      <a:r>
                        <a:rPr lang="en-US" sz="1200" b="1" dirty="0" smtClean="0"/>
                        <a:t>5</a:t>
                      </a:r>
                      <a:endParaRPr lang="en-US" sz="1200" b="1" dirty="0"/>
                    </a:p>
                  </a:txBody>
                  <a:tcPr anchor="ctr"/>
                </a:tc>
                <a:tc>
                  <a:txBody>
                    <a:bodyPr/>
                    <a:lstStyle/>
                    <a:p>
                      <a:pPr algn="ctr"/>
                      <a:r>
                        <a:rPr lang="en-US" sz="1200" b="1" dirty="0" smtClean="0"/>
                        <a:t>$68,146</a:t>
                      </a:r>
                      <a:endParaRPr lang="en-US" sz="1200" b="1" dirty="0"/>
                    </a:p>
                  </a:txBody>
                  <a:tcPr anchor="ctr"/>
                </a:tc>
                <a:tc>
                  <a:txBody>
                    <a:bodyPr/>
                    <a:lstStyle/>
                    <a:p>
                      <a:pPr algn="ctr"/>
                      <a:r>
                        <a:rPr lang="en-US" sz="1200" b="1" dirty="0" smtClean="0"/>
                        <a:t>8</a:t>
                      </a:r>
                      <a:endParaRPr lang="en-US" sz="1200" b="1" dirty="0"/>
                    </a:p>
                  </a:txBody>
                  <a:tcPr anchor="ctr"/>
                </a:tc>
                <a:tc>
                  <a:txBody>
                    <a:bodyPr/>
                    <a:lstStyle/>
                    <a:p>
                      <a:pPr algn="ctr"/>
                      <a:r>
                        <a:rPr lang="en-US" sz="1200" b="1" dirty="0" smtClean="0"/>
                        <a:t>$287,317</a:t>
                      </a:r>
                      <a:endParaRPr lang="en-US" sz="1200" b="1" dirty="0"/>
                    </a:p>
                  </a:txBody>
                  <a:tcPr anchor="ctr"/>
                </a:tc>
                <a:extLst>
                  <a:ext uri="{0D108BD9-81ED-4DB2-BD59-A6C34878D82A}">
                    <a16:rowId xmlns:a16="http://schemas.microsoft.com/office/drawing/2014/main" val="10002"/>
                  </a:ext>
                </a:extLst>
              </a:tr>
              <a:tr h="483579">
                <a:tc>
                  <a:txBody>
                    <a:bodyPr/>
                    <a:lstStyle/>
                    <a:p>
                      <a:r>
                        <a:rPr lang="en-US" sz="1200" b="1" dirty="0" smtClean="0"/>
                        <a:t>Chemistry</a:t>
                      </a:r>
                      <a:endParaRPr lang="en-US" sz="1200" b="1" dirty="0"/>
                    </a:p>
                  </a:txBody>
                  <a:tcPr/>
                </a:tc>
                <a:tc>
                  <a:txBody>
                    <a:bodyPr/>
                    <a:lstStyle/>
                    <a:p>
                      <a:pPr algn="ctr"/>
                      <a:r>
                        <a:rPr lang="en-US" sz="1200" b="1" dirty="0" smtClean="0"/>
                        <a:t>1</a:t>
                      </a:r>
                      <a:endParaRPr lang="en-US" sz="1200" b="1" dirty="0"/>
                    </a:p>
                  </a:txBody>
                  <a:tcPr anchor="ctr"/>
                </a:tc>
                <a:tc>
                  <a:txBody>
                    <a:bodyPr/>
                    <a:lstStyle/>
                    <a:p>
                      <a:pPr algn="ctr"/>
                      <a:r>
                        <a:rPr lang="en-US" sz="1200" b="1" dirty="0" smtClean="0"/>
                        <a:t>$80,000</a:t>
                      </a:r>
                      <a:endParaRPr lang="en-US" sz="1200" b="1" dirty="0"/>
                    </a:p>
                  </a:txBody>
                  <a:tcPr anchor="ctr"/>
                </a:tc>
                <a:tc>
                  <a:txBody>
                    <a:bodyPr/>
                    <a:lstStyle/>
                    <a:p>
                      <a:pPr algn="ctr"/>
                      <a:r>
                        <a:rPr lang="en-US" sz="1200" b="1" dirty="0" smtClean="0"/>
                        <a:t>2</a:t>
                      </a:r>
                      <a:endParaRPr lang="en-US" sz="1200" b="1" dirty="0"/>
                    </a:p>
                  </a:txBody>
                  <a:tcPr anchor="ctr"/>
                </a:tc>
                <a:tc>
                  <a:txBody>
                    <a:bodyPr/>
                    <a:lstStyle/>
                    <a:p>
                      <a:pPr algn="ctr"/>
                      <a:r>
                        <a:rPr lang="en-US" sz="1200" b="1" dirty="0" smtClean="0"/>
                        <a:t>$95,000</a:t>
                      </a:r>
                      <a:endParaRPr lang="en-US" sz="1200" b="1" dirty="0"/>
                    </a:p>
                  </a:txBody>
                  <a:tcPr anchor="ctr"/>
                </a:tc>
                <a:tc>
                  <a:txBody>
                    <a:bodyPr/>
                    <a:lstStyle/>
                    <a:p>
                      <a:pPr algn="ctr"/>
                      <a:r>
                        <a:rPr lang="en-US" sz="1200" b="1" dirty="0" smtClean="0"/>
                        <a:t>4</a:t>
                      </a:r>
                      <a:endParaRPr lang="en-US" sz="1200" b="1" dirty="0"/>
                    </a:p>
                  </a:txBody>
                  <a:tcPr anchor="ctr"/>
                </a:tc>
                <a:tc>
                  <a:txBody>
                    <a:bodyPr/>
                    <a:lstStyle/>
                    <a:p>
                      <a:pPr algn="ctr"/>
                      <a:r>
                        <a:rPr lang="en-US" sz="1200" b="1" dirty="0" smtClean="0"/>
                        <a:t>$253,711</a:t>
                      </a:r>
                      <a:endParaRPr lang="en-US" sz="1200" b="1" dirty="0"/>
                    </a:p>
                  </a:txBody>
                  <a:tcPr anchor="ctr"/>
                </a:tc>
                <a:extLst>
                  <a:ext uri="{0D108BD9-81ED-4DB2-BD59-A6C34878D82A}">
                    <a16:rowId xmlns:a16="http://schemas.microsoft.com/office/drawing/2014/main" val="10003"/>
                  </a:ext>
                </a:extLst>
              </a:tr>
              <a:tr h="483579">
                <a:tc>
                  <a:txBody>
                    <a:bodyPr/>
                    <a:lstStyle/>
                    <a:p>
                      <a:r>
                        <a:rPr lang="en-US" sz="1200" b="1" dirty="0" smtClean="0"/>
                        <a:t>Computer Science</a:t>
                      </a:r>
                      <a:endParaRPr lang="en-US" sz="1200" b="1" dirty="0"/>
                    </a:p>
                  </a:txBody>
                  <a:tcPr/>
                </a:tc>
                <a:tc>
                  <a:txBody>
                    <a:bodyPr/>
                    <a:lstStyle/>
                    <a:p>
                      <a:pPr algn="ctr"/>
                      <a:r>
                        <a:rPr lang="en-US" sz="1200" b="1" dirty="0" smtClean="0"/>
                        <a:t>3</a:t>
                      </a:r>
                      <a:endParaRPr lang="en-US" sz="1200" b="1" dirty="0"/>
                    </a:p>
                  </a:txBody>
                  <a:tcPr anchor="ctr"/>
                </a:tc>
                <a:tc>
                  <a:txBody>
                    <a:bodyPr/>
                    <a:lstStyle/>
                    <a:p>
                      <a:pPr algn="ctr"/>
                      <a:r>
                        <a:rPr lang="en-US" sz="1200" b="1" dirty="0" smtClean="0"/>
                        <a:t>$1,279,650</a:t>
                      </a:r>
                      <a:endParaRPr lang="en-US" sz="1200" b="1" dirty="0"/>
                    </a:p>
                  </a:txBody>
                  <a:tcPr anchor="ctr"/>
                </a:tc>
                <a:tc>
                  <a:txBody>
                    <a:bodyPr/>
                    <a:lstStyle/>
                    <a:p>
                      <a:pPr algn="ctr"/>
                      <a:r>
                        <a:rPr lang="en-US" sz="1200" b="1" dirty="0" smtClean="0"/>
                        <a:t>0</a:t>
                      </a:r>
                      <a:endParaRPr lang="en-US" sz="1200" b="1" dirty="0"/>
                    </a:p>
                  </a:txBody>
                  <a:tcPr anchor="ctr"/>
                </a:tc>
                <a:tc>
                  <a:txBody>
                    <a:bodyPr/>
                    <a:lstStyle/>
                    <a:p>
                      <a:pPr algn="ctr"/>
                      <a:r>
                        <a:rPr lang="en-US" sz="1200" b="1" dirty="0" smtClean="0"/>
                        <a:t>$0</a:t>
                      </a:r>
                      <a:endParaRPr lang="en-US" sz="1200" b="1" dirty="0"/>
                    </a:p>
                  </a:txBody>
                  <a:tcPr anchor="ctr"/>
                </a:tc>
                <a:tc>
                  <a:txBody>
                    <a:bodyPr/>
                    <a:lstStyle/>
                    <a:p>
                      <a:pPr algn="ctr"/>
                      <a:r>
                        <a:rPr lang="en-US" sz="1200" b="1" dirty="0" smtClean="0"/>
                        <a:t>1</a:t>
                      </a:r>
                      <a:endParaRPr lang="en-US" sz="1200" b="1" dirty="0"/>
                    </a:p>
                  </a:txBody>
                  <a:tcPr anchor="ctr"/>
                </a:tc>
                <a:tc>
                  <a:txBody>
                    <a:bodyPr/>
                    <a:lstStyle/>
                    <a:p>
                      <a:pPr algn="ctr"/>
                      <a:r>
                        <a:rPr lang="en-US" sz="1200" b="1" dirty="0" smtClean="0"/>
                        <a:t>$63,297</a:t>
                      </a:r>
                      <a:endParaRPr lang="en-US" sz="1200" b="1" dirty="0"/>
                    </a:p>
                  </a:txBody>
                  <a:tcPr anchor="ctr"/>
                </a:tc>
                <a:extLst>
                  <a:ext uri="{0D108BD9-81ED-4DB2-BD59-A6C34878D82A}">
                    <a16:rowId xmlns:a16="http://schemas.microsoft.com/office/drawing/2014/main" val="10004"/>
                  </a:ext>
                </a:extLst>
              </a:tr>
              <a:tr h="483579">
                <a:tc>
                  <a:txBody>
                    <a:bodyPr/>
                    <a:lstStyle/>
                    <a:p>
                      <a:r>
                        <a:rPr lang="en-US" sz="1200" b="1" dirty="0" smtClean="0"/>
                        <a:t>Geography/Geology</a:t>
                      </a:r>
                      <a:endParaRPr lang="en-US" sz="1200" b="1" dirty="0"/>
                    </a:p>
                  </a:txBody>
                  <a:tcPr/>
                </a:tc>
                <a:tc>
                  <a:txBody>
                    <a:bodyPr/>
                    <a:lstStyle/>
                    <a:p>
                      <a:pPr algn="ctr"/>
                      <a:r>
                        <a:rPr lang="en-US" sz="1200" b="1" dirty="0" smtClean="0"/>
                        <a:t>4</a:t>
                      </a:r>
                      <a:endParaRPr lang="en-US" sz="1200" b="1" dirty="0"/>
                    </a:p>
                  </a:txBody>
                  <a:tcPr anchor="ctr"/>
                </a:tc>
                <a:tc>
                  <a:txBody>
                    <a:bodyPr/>
                    <a:lstStyle/>
                    <a:p>
                      <a:pPr algn="ctr"/>
                      <a:r>
                        <a:rPr lang="en-US" sz="1200" b="1" dirty="0" smtClean="0"/>
                        <a:t>$118,413</a:t>
                      </a:r>
                      <a:endParaRPr lang="en-US" sz="1200" b="1" dirty="0"/>
                    </a:p>
                  </a:txBody>
                  <a:tcPr anchor="ctr"/>
                </a:tc>
                <a:tc>
                  <a:txBody>
                    <a:bodyPr/>
                    <a:lstStyle/>
                    <a:p>
                      <a:pPr algn="ctr"/>
                      <a:r>
                        <a:rPr lang="en-US" sz="1200" b="1" dirty="0" smtClean="0"/>
                        <a:t>1</a:t>
                      </a:r>
                      <a:endParaRPr lang="en-US" sz="1200" b="1" dirty="0"/>
                    </a:p>
                  </a:txBody>
                  <a:tcPr anchor="ctr"/>
                </a:tc>
                <a:tc>
                  <a:txBody>
                    <a:bodyPr/>
                    <a:lstStyle/>
                    <a:p>
                      <a:pPr algn="ctr"/>
                      <a:r>
                        <a:rPr lang="en-US" sz="1200" b="1" dirty="0" smtClean="0"/>
                        <a:t>$10,000</a:t>
                      </a:r>
                      <a:endParaRPr lang="en-US" sz="1200" b="1" dirty="0"/>
                    </a:p>
                  </a:txBody>
                  <a:tcPr anchor="ctr"/>
                </a:tc>
                <a:tc>
                  <a:txBody>
                    <a:bodyPr/>
                    <a:lstStyle/>
                    <a:p>
                      <a:pPr algn="ctr"/>
                      <a:r>
                        <a:rPr lang="en-US" sz="1200" b="1" dirty="0" smtClean="0"/>
                        <a:t>2</a:t>
                      </a:r>
                      <a:endParaRPr lang="en-US" sz="1200" b="1" dirty="0"/>
                    </a:p>
                  </a:txBody>
                  <a:tcPr anchor="ctr"/>
                </a:tc>
                <a:tc>
                  <a:txBody>
                    <a:bodyPr/>
                    <a:lstStyle/>
                    <a:p>
                      <a:pPr algn="ctr"/>
                      <a:r>
                        <a:rPr lang="en-US" sz="1200" b="1" dirty="0" smtClean="0"/>
                        <a:t>$19,694</a:t>
                      </a:r>
                      <a:endParaRPr lang="en-US" sz="1200" b="1" dirty="0"/>
                    </a:p>
                  </a:txBody>
                  <a:tcPr anchor="ctr"/>
                </a:tc>
                <a:extLst>
                  <a:ext uri="{0D108BD9-81ED-4DB2-BD59-A6C34878D82A}">
                    <a16:rowId xmlns:a16="http://schemas.microsoft.com/office/drawing/2014/main" val="10005"/>
                  </a:ext>
                </a:extLst>
              </a:tr>
              <a:tr h="483579">
                <a:tc>
                  <a:txBody>
                    <a:bodyPr/>
                    <a:lstStyle/>
                    <a:p>
                      <a:r>
                        <a:rPr lang="en-US" sz="1200" b="1" dirty="0" smtClean="0"/>
                        <a:t>Math</a:t>
                      </a:r>
                      <a:r>
                        <a:rPr lang="en-US" sz="1200" b="1" baseline="0" dirty="0" smtClean="0"/>
                        <a:t> and Statistics</a:t>
                      </a:r>
                      <a:endParaRPr lang="en-US" sz="1200" b="1" dirty="0"/>
                    </a:p>
                  </a:txBody>
                  <a:tcPr/>
                </a:tc>
                <a:tc>
                  <a:txBody>
                    <a:bodyPr/>
                    <a:lstStyle/>
                    <a:p>
                      <a:pPr algn="ctr"/>
                      <a:r>
                        <a:rPr lang="en-US" sz="1200" b="1" dirty="0" smtClean="0"/>
                        <a:t>6</a:t>
                      </a:r>
                      <a:endParaRPr lang="en-US" sz="1200" b="1" dirty="0"/>
                    </a:p>
                  </a:txBody>
                  <a:tcPr anchor="ctr"/>
                </a:tc>
                <a:tc>
                  <a:txBody>
                    <a:bodyPr/>
                    <a:lstStyle/>
                    <a:p>
                      <a:pPr algn="ctr"/>
                      <a:r>
                        <a:rPr lang="en-US" sz="1200" b="1" dirty="0" smtClean="0"/>
                        <a:t>$4,702,218</a:t>
                      </a:r>
                      <a:endParaRPr lang="en-US" sz="1200" b="1" dirty="0"/>
                    </a:p>
                  </a:txBody>
                  <a:tcPr anchor="ctr"/>
                </a:tc>
                <a:tc>
                  <a:txBody>
                    <a:bodyPr/>
                    <a:lstStyle/>
                    <a:p>
                      <a:pPr algn="ctr"/>
                      <a:r>
                        <a:rPr lang="en-US" sz="1200" b="1" dirty="0" smtClean="0"/>
                        <a:t>3</a:t>
                      </a:r>
                      <a:endParaRPr lang="en-US" sz="1200" b="1" dirty="0"/>
                    </a:p>
                  </a:txBody>
                  <a:tcPr anchor="ctr"/>
                </a:tc>
                <a:tc>
                  <a:txBody>
                    <a:bodyPr/>
                    <a:lstStyle/>
                    <a:p>
                      <a:pPr algn="ctr"/>
                      <a:r>
                        <a:rPr lang="en-US" sz="1200" b="1" dirty="0" smtClean="0"/>
                        <a:t>$185,561</a:t>
                      </a:r>
                      <a:endParaRPr lang="en-US" sz="1200" b="1" dirty="0"/>
                    </a:p>
                  </a:txBody>
                  <a:tcPr anchor="ctr"/>
                </a:tc>
                <a:tc>
                  <a:txBody>
                    <a:bodyPr/>
                    <a:lstStyle/>
                    <a:p>
                      <a:pPr algn="ctr"/>
                      <a:r>
                        <a:rPr lang="en-US" sz="1200" b="1" dirty="0" smtClean="0"/>
                        <a:t>7</a:t>
                      </a:r>
                      <a:endParaRPr lang="en-US" sz="1200" b="1" dirty="0"/>
                    </a:p>
                  </a:txBody>
                  <a:tcPr anchor="ctr"/>
                </a:tc>
                <a:tc>
                  <a:txBody>
                    <a:bodyPr/>
                    <a:lstStyle/>
                    <a:p>
                      <a:pPr algn="ctr"/>
                      <a:r>
                        <a:rPr lang="en-US" sz="1200" b="1" dirty="0" smtClean="0"/>
                        <a:t>$361,011</a:t>
                      </a:r>
                      <a:endParaRPr lang="en-US" sz="1200" b="1" dirty="0"/>
                    </a:p>
                  </a:txBody>
                  <a:tcPr anchor="ctr"/>
                </a:tc>
                <a:extLst>
                  <a:ext uri="{0D108BD9-81ED-4DB2-BD59-A6C34878D82A}">
                    <a16:rowId xmlns:a16="http://schemas.microsoft.com/office/drawing/2014/main" val="10006"/>
                  </a:ext>
                </a:extLst>
              </a:tr>
              <a:tr h="483579">
                <a:tc>
                  <a:txBody>
                    <a:bodyPr/>
                    <a:lstStyle/>
                    <a:p>
                      <a:r>
                        <a:rPr lang="en-US" sz="1200" b="1" dirty="0" smtClean="0"/>
                        <a:t>Physics</a:t>
                      </a:r>
                      <a:endParaRPr lang="en-US" sz="1200" b="1" dirty="0"/>
                    </a:p>
                  </a:txBody>
                  <a:tcPr/>
                </a:tc>
                <a:tc>
                  <a:txBody>
                    <a:bodyPr/>
                    <a:lstStyle/>
                    <a:p>
                      <a:pPr algn="ctr"/>
                      <a:r>
                        <a:rPr lang="en-US" sz="1200" b="1" dirty="0" smtClean="0"/>
                        <a:t>2</a:t>
                      </a:r>
                      <a:endParaRPr lang="en-US" sz="1200" b="1" dirty="0"/>
                    </a:p>
                  </a:txBody>
                  <a:tcPr anchor="ctr"/>
                </a:tc>
                <a:tc>
                  <a:txBody>
                    <a:bodyPr/>
                    <a:lstStyle/>
                    <a:p>
                      <a:pPr algn="ctr"/>
                      <a:r>
                        <a:rPr lang="en-US" sz="1200" b="1" dirty="0" smtClean="0"/>
                        <a:t>$228,535</a:t>
                      </a:r>
                      <a:endParaRPr lang="en-US" sz="1200" b="1" dirty="0"/>
                    </a:p>
                  </a:txBody>
                  <a:tcPr anchor="ctr"/>
                </a:tc>
                <a:tc>
                  <a:txBody>
                    <a:bodyPr/>
                    <a:lstStyle/>
                    <a:p>
                      <a:pPr algn="ctr"/>
                      <a:r>
                        <a:rPr lang="en-US" sz="1200" b="1" dirty="0" smtClean="0"/>
                        <a:t>1</a:t>
                      </a:r>
                      <a:endParaRPr lang="en-US" sz="1200" b="1" dirty="0"/>
                    </a:p>
                  </a:txBody>
                  <a:tcPr anchor="ctr"/>
                </a:tc>
                <a:tc>
                  <a:txBody>
                    <a:bodyPr/>
                    <a:lstStyle/>
                    <a:p>
                      <a:pPr algn="ctr"/>
                      <a:r>
                        <a:rPr lang="en-US" sz="1200" b="1" dirty="0" smtClean="0"/>
                        <a:t>$75,000</a:t>
                      </a:r>
                      <a:endParaRPr lang="en-US" sz="1200" b="1" dirty="0"/>
                    </a:p>
                  </a:txBody>
                  <a:tcPr anchor="ctr"/>
                </a:tc>
                <a:tc>
                  <a:txBody>
                    <a:bodyPr/>
                    <a:lstStyle/>
                    <a:p>
                      <a:pPr algn="ctr"/>
                      <a:r>
                        <a:rPr lang="en-US" sz="1200" b="1" dirty="0" smtClean="0"/>
                        <a:t>2</a:t>
                      </a:r>
                      <a:endParaRPr lang="en-US" sz="1200" b="1" dirty="0"/>
                    </a:p>
                  </a:txBody>
                  <a:tcPr anchor="ctr"/>
                </a:tc>
                <a:tc>
                  <a:txBody>
                    <a:bodyPr/>
                    <a:lstStyle/>
                    <a:p>
                      <a:pPr algn="ctr"/>
                      <a:r>
                        <a:rPr lang="en-US" sz="1200" b="1" dirty="0" smtClean="0"/>
                        <a:t>$20,891</a:t>
                      </a:r>
                      <a:endParaRPr lang="en-US" sz="1200" b="1" dirty="0"/>
                    </a:p>
                  </a:txBody>
                  <a:tcPr anchor="ctr"/>
                </a:tc>
                <a:extLst>
                  <a:ext uri="{0D108BD9-81ED-4DB2-BD59-A6C34878D82A}">
                    <a16:rowId xmlns:a16="http://schemas.microsoft.com/office/drawing/2014/main" val="10007"/>
                  </a:ext>
                </a:extLst>
              </a:tr>
              <a:tr h="788590">
                <a:tc>
                  <a:txBody>
                    <a:bodyPr/>
                    <a:lstStyle/>
                    <a:p>
                      <a:r>
                        <a:rPr lang="en-US" sz="1200" b="1" dirty="0" smtClean="0"/>
                        <a:t>Total</a:t>
                      </a:r>
                      <a:endParaRPr lang="en-US" sz="1200" b="1" dirty="0"/>
                    </a:p>
                  </a:txBody>
                  <a:tcPr/>
                </a:tc>
                <a:tc>
                  <a:txBody>
                    <a:bodyPr/>
                    <a:lstStyle/>
                    <a:p>
                      <a:pPr algn="ctr"/>
                      <a:r>
                        <a:rPr lang="en-US" sz="1200" b="1" dirty="0" smtClean="0"/>
                        <a:t>36</a:t>
                      </a:r>
                      <a:endParaRPr lang="en-US" sz="1200" b="1" dirty="0"/>
                    </a:p>
                  </a:txBody>
                  <a:tcPr anchor="ctr"/>
                </a:tc>
                <a:tc>
                  <a:txBody>
                    <a:bodyPr/>
                    <a:lstStyle/>
                    <a:p>
                      <a:pPr algn="ctr"/>
                      <a:r>
                        <a:rPr lang="en-US" sz="1200" b="1" dirty="0" smtClean="0"/>
                        <a:t>$9,803,811</a:t>
                      </a:r>
                      <a:endParaRPr lang="en-US" sz="1200" b="1" dirty="0"/>
                    </a:p>
                  </a:txBody>
                  <a:tcPr anchor="ctr"/>
                </a:tc>
                <a:tc>
                  <a:txBody>
                    <a:bodyPr/>
                    <a:lstStyle/>
                    <a:p>
                      <a:pPr algn="ctr"/>
                      <a:r>
                        <a:rPr lang="en-US" sz="1200" b="1" dirty="0" smtClean="0"/>
                        <a:t>13</a:t>
                      </a:r>
                      <a:endParaRPr lang="en-US" sz="1200" b="1" dirty="0"/>
                    </a:p>
                  </a:txBody>
                  <a:tcPr anchor="ctr"/>
                </a:tc>
                <a:tc>
                  <a:txBody>
                    <a:bodyPr/>
                    <a:lstStyle/>
                    <a:p>
                      <a:pPr algn="ctr"/>
                      <a:r>
                        <a:rPr lang="en-US" sz="1200" b="1" dirty="0" smtClean="0"/>
                        <a:t>$559,964</a:t>
                      </a:r>
                      <a:endParaRPr lang="en-US" sz="1200" b="1" dirty="0"/>
                    </a:p>
                  </a:txBody>
                  <a:tcPr anchor="ctr"/>
                </a:tc>
                <a:tc>
                  <a:txBody>
                    <a:bodyPr/>
                    <a:lstStyle/>
                    <a:p>
                      <a:pPr algn="ctr"/>
                      <a:r>
                        <a:rPr lang="en-US" sz="1200" b="1" dirty="0" smtClean="0"/>
                        <a:t>28</a:t>
                      </a:r>
                      <a:endParaRPr lang="en-US" sz="1200" b="1" dirty="0"/>
                    </a:p>
                  </a:txBody>
                  <a:tcPr anchor="ctr"/>
                </a:tc>
                <a:tc>
                  <a:txBody>
                    <a:bodyPr/>
                    <a:lstStyle/>
                    <a:p>
                      <a:pPr algn="ctr"/>
                      <a:r>
                        <a:rPr lang="en-US" sz="1200" b="1" dirty="0" smtClean="0"/>
                        <a:t>$1,139,127</a:t>
                      </a:r>
                      <a:endParaRPr lang="en-US" sz="1200" b="1" dirty="0"/>
                    </a:p>
                  </a:txBody>
                  <a:tcPr anchor="ctr"/>
                </a:tc>
                <a:extLst>
                  <a:ext uri="{0D108BD9-81ED-4DB2-BD59-A6C34878D82A}">
                    <a16:rowId xmlns:a16="http://schemas.microsoft.com/office/drawing/2014/main" val="10008"/>
                  </a:ext>
                </a:extLst>
              </a:tr>
              <a:tr h="788590">
                <a:tc>
                  <a:txBody>
                    <a:bodyPr/>
                    <a:lstStyle/>
                    <a:p>
                      <a:r>
                        <a:rPr lang="en-US" sz="1200" b="1" dirty="0" smtClean="0"/>
                        <a:t>Last Year</a:t>
                      </a:r>
                      <a:endParaRPr lang="en-US" sz="1200" b="1" dirty="0"/>
                    </a:p>
                  </a:txBody>
                  <a:tcPr/>
                </a:tc>
                <a:tc>
                  <a:txBody>
                    <a:bodyPr/>
                    <a:lstStyle/>
                    <a:p>
                      <a:pPr algn="ctr"/>
                      <a:r>
                        <a:rPr lang="en-US" sz="1200" b="1" dirty="0" smtClean="0"/>
                        <a:t>22</a:t>
                      </a:r>
                      <a:endParaRPr lang="en-US" sz="1200" b="1" dirty="0"/>
                    </a:p>
                  </a:txBody>
                  <a:tcPr anchor="ctr"/>
                </a:tc>
                <a:tc>
                  <a:txBody>
                    <a:bodyPr/>
                    <a:lstStyle/>
                    <a:p>
                      <a:pPr algn="ctr"/>
                      <a:r>
                        <a:rPr lang="en-US" sz="1200" b="1" dirty="0" smtClean="0"/>
                        <a:t>$4,570,233</a:t>
                      </a:r>
                      <a:endParaRPr lang="en-US" sz="1200" b="1" dirty="0"/>
                    </a:p>
                  </a:txBody>
                  <a:tcPr anchor="ctr"/>
                </a:tc>
                <a:tc>
                  <a:txBody>
                    <a:bodyPr/>
                    <a:lstStyle/>
                    <a:p>
                      <a:pPr algn="ctr"/>
                      <a:r>
                        <a:rPr lang="en-US" sz="1200" b="1" dirty="0" smtClean="0"/>
                        <a:t>19</a:t>
                      </a:r>
                      <a:endParaRPr lang="en-US" sz="12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$468,468</a:t>
                      </a:r>
                      <a:endParaRPr lang="en-US" sz="1200" b="1" dirty="0"/>
                    </a:p>
                  </a:txBody>
                  <a:tcPr anchor="ctr"/>
                </a:tc>
                <a:tc>
                  <a:txBody>
                    <a:bodyPr/>
                    <a:lstStyle/>
                    <a:p>
                      <a:pPr algn="ctr"/>
                      <a:r>
                        <a:rPr lang="en-US" sz="1200" b="1" dirty="0" smtClean="0"/>
                        <a:t>22</a:t>
                      </a:r>
                      <a:endParaRPr lang="en-US" sz="12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$1,274,132</a:t>
                      </a:r>
                      <a:endParaRPr lang="en-US" sz="1200" b="1" dirty="0"/>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7918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287338"/>
            <a:ext cx="7543800" cy="1449387"/>
          </a:xfrm>
        </p:spPr>
        <p:txBody>
          <a:bodyPr>
            <a:normAutofit fontScale="90000"/>
          </a:bodyPr>
          <a:lstStyle/>
          <a:p>
            <a:r>
              <a:rPr lang="en-US" dirty="0" smtClean="0"/>
              <a:t>Selected Awards and Active Grants 2014-2015</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4294967295"/>
          </p:nvPr>
        </p:nvSpPr>
        <p:spPr>
          <a:xfrm>
            <a:off x="304800" y="116681"/>
            <a:ext cx="8382000" cy="4779963"/>
          </a:xfrm>
        </p:spPr>
        <p:txBody>
          <a:bodyPr>
            <a:normAutofit lnSpcReduction="10000"/>
          </a:bodyPr>
          <a:lstStyle/>
          <a:p>
            <a:pPr algn="ctr"/>
            <a:r>
              <a:rPr lang="en-US" sz="2800" b="1" dirty="0" smtClean="0"/>
              <a:t>New Grants</a:t>
            </a:r>
          </a:p>
          <a:p>
            <a:r>
              <a:rPr lang="en-US" sz="2100" b="1" dirty="0" smtClean="0"/>
              <a:t>Agricultural Sciences-New collaborative grant with MTSU to Dr. Nair on remote sensing in agriculture</a:t>
            </a:r>
          </a:p>
          <a:p>
            <a:r>
              <a:rPr lang="en-US" sz="2100" b="1" dirty="0" smtClean="0"/>
              <a:t>Biological Sciences – Continued </a:t>
            </a:r>
            <a:r>
              <a:rPr lang="en-US" sz="2100" b="1" dirty="0" err="1" smtClean="0"/>
              <a:t>Earthwatch</a:t>
            </a:r>
            <a:r>
              <a:rPr lang="en-US" sz="2100" b="1" dirty="0" smtClean="0"/>
              <a:t> funding to Dr. Wozniak, new grants to Dr. Lynn and Dr. Harper</a:t>
            </a:r>
          </a:p>
          <a:p>
            <a:r>
              <a:rPr lang="en-US" sz="2100" b="1" dirty="0" smtClean="0"/>
              <a:t>Chemistry-Continued Army funding of Dr. Petrikovics on cyanide antidotes</a:t>
            </a:r>
            <a:r>
              <a:rPr lang="en-US" sz="2100" b="1" dirty="0"/>
              <a:t>,</a:t>
            </a:r>
            <a:r>
              <a:rPr lang="en-US" sz="2100" b="1" dirty="0" smtClean="0"/>
              <a:t> Dustin Gross-New grant from American Chemical Society, Welch Grant </a:t>
            </a:r>
          </a:p>
          <a:p>
            <a:r>
              <a:rPr lang="en-US" sz="2100" b="1" dirty="0" smtClean="0"/>
              <a:t>Geography-Historical Research grant to Dr. Tiller</a:t>
            </a:r>
          </a:p>
          <a:p>
            <a:pPr marL="102870" lvl="1" indent="0">
              <a:buNone/>
            </a:pPr>
            <a:endParaRPr lang="en-US" sz="2100" b="1" dirty="0" smtClean="0"/>
          </a:p>
          <a:p>
            <a:pPr marL="102870" lvl="1" indent="0">
              <a:buNone/>
            </a:pPr>
            <a:r>
              <a:rPr lang="en-US" sz="2100" b="1" dirty="0" smtClean="0"/>
              <a:t>Math and Statistics-3</a:t>
            </a:r>
            <a:r>
              <a:rPr lang="en-US" sz="2100" b="1" baseline="30000" dirty="0" smtClean="0"/>
              <a:t>nd</a:t>
            </a:r>
            <a:r>
              <a:rPr lang="en-US" sz="2100" b="1" dirty="0" smtClean="0"/>
              <a:t> year  of NSF </a:t>
            </a:r>
            <a:r>
              <a:rPr lang="en-US" sz="2100" b="1" dirty="0"/>
              <a:t>REU </a:t>
            </a:r>
            <a:r>
              <a:rPr lang="en-US" sz="2100" b="1" dirty="0" smtClean="0"/>
              <a:t>at SHSU, Math Academy at Sam Houston (Dr. Jones)</a:t>
            </a:r>
          </a:p>
          <a:p>
            <a:pPr marL="102870" lvl="1" indent="0">
              <a:buNone/>
            </a:pPr>
            <a:endParaRPr lang="en-US" sz="2100" b="1" dirty="0" smtClean="0"/>
          </a:p>
          <a:p>
            <a:pPr marL="102870" lvl="1" indent="0">
              <a:buNone/>
            </a:pPr>
            <a:r>
              <a:rPr lang="en-US" sz="2100" b="1" dirty="0" smtClean="0"/>
              <a:t>Physics-New NSF grant to Joel Walker</a:t>
            </a:r>
          </a:p>
          <a:p>
            <a:pPr marL="102870" lvl="1" indent="0">
              <a:buNone/>
            </a:pPr>
            <a:endParaRPr lang="en-US" sz="2100"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160290"/>
            <a:ext cx="3810000" cy="2689411"/>
          </a:xfrm>
          <a:prstGeom prst="rect">
            <a:avLst/>
          </a:prstGeom>
        </p:spPr>
      </p:pic>
    </p:spTree>
    <p:extLst>
      <p:ext uri="{BB962C8B-B14F-4D97-AF65-F5344CB8AC3E}">
        <p14:creationId xmlns:p14="http://schemas.microsoft.com/office/powerpoint/2010/main" val="58195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Scholarship</a:t>
            </a:r>
            <a:endParaRPr lang="en-US" dirty="0"/>
          </a:p>
        </p:txBody>
      </p:sp>
      <p:sp>
        <p:nvSpPr>
          <p:cNvPr id="3" name="Content Placeholder 2"/>
          <p:cNvSpPr>
            <a:spLocks noGrp="1"/>
          </p:cNvSpPr>
          <p:nvPr>
            <p:ph idx="1"/>
          </p:nvPr>
        </p:nvSpPr>
        <p:spPr>
          <a:xfrm>
            <a:off x="228601" y="1845734"/>
            <a:ext cx="8138160" cy="4023360"/>
          </a:xfrm>
        </p:spPr>
        <p:txBody>
          <a:bodyPr/>
          <a:lstStyle/>
          <a:p>
            <a:r>
              <a:rPr lang="en-US" dirty="0" smtClean="0"/>
              <a:t>Dr. Dusty Jones co-authored book “Putting essential understanding of geometry and measurement into practice in grades 3-5”</a:t>
            </a:r>
          </a:p>
          <a:p>
            <a:r>
              <a:rPr lang="en-US" dirty="0" smtClean="0"/>
              <a:t>Dr. </a:t>
            </a:r>
            <a:r>
              <a:rPr lang="en-US" dirty="0" err="1" smtClean="0"/>
              <a:t>Jianzhong</a:t>
            </a:r>
            <a:r>
              <a:rPr lang="en-US" dirty="0" smtClean="0"/>
              <a:t> Wang submitted 8-peer reviewed articles</a:t>
            </a:r>
          </a:p>
          <a:p>
            <a:r>
              <a:rPr lang="en-US" dirty="0" smtClean="0"/>
              <a:t>Dr. Ken Smith solved a long-standing problem in </a:t>
            </a:r>
            <a:r>
              <a:rPr lang="en-US" dirty="0" err="1" smtClean="0"/>
              <a:t>Hadamard</a:t>
            </a:r>
            <a:r>
              <a:rPr lang="en-US" dirty="0" smtClean="0"/>
              <a:t> Difference Sets</a:t>
            </a:r>
          </a:p>
          <a:p>
            <a:r>
              <a:rPr lang="en-US" dirty="0" smtClean="0"/>
              <a:t>Drs. Sibyl Bucheli and Aaron Lynne published a paper in “Science”</a:t>
            </a:r>
          </a:p>
          <a:p>
            <a:r>
              <a:rPr lang="en-US" dirty="0" smtClean="0"/>
              <a:t>Dr. Juan Daza published a paper in “Science Advances”</a:t>
            </a:r>
          </a:p>
          <a:p>
            <a:r>
              <a:rPr lang="en-US" dirty="0" smtClean="0"/>
              <a:t>Chemistry faculty published 8 peer-reviewed articles and had 25 presentations</a:t>
            </a:r>
          </a:p>
          <a:p>
            <a:endParaRPr lang="en-US" dirty="0" smtClean="0"/>
          </a:p>
          <a:p>
            <a:endParaRPr lang="en-US" dirty="0"/>
          </a:p>
        </p:txBody>
      </p:sp>
    </p:spTree>
    <p:extLst>
      <p:ext uri="{BB962C8B-B14F-4D97-AF65-F5344CB8AC3E}">
        <p14:creationId xmlns:p14="http://schemas.microsoft.com/office/powerpoint/2010/main" val="2086485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19200"/>
            <a:ext cx="4083623" cy="5142857"/>
          </a:xfrm>
          <a:prstGeom prst="rect">
            <a:avLst/>
          </a:prstGeom>
        </p:spPr>
      </p:pic>
      <p:sp>
        <p:nvSpPr>
          <p:cNvPr id="2" name="Rectangle 1"/>
          <p:cNvSpPr/>
          <p:nvPr/>
        </p:nvSpPr>
        <p:spPr>
          <a:xfrm>
            <a:off x="4800600" y="1676400"/>
            <a:ext cx="4572000" cy="1384995"/>
          </a:xfrm>
          <a:prstGeom prst="rect">
            <a:avLst/>
          </a:prstGeom>
        </p:spPr>
        <p:txBody>
          <a:bodyPr>
            <a:spAutoFit/>
          </a:bodyPr>
          <a:lstStyle/>
          <a:p>
            <a:pPr marL="45720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Kaitlyn McGuire</a:t>
            </a:r>
          </a:p>
          <a:p>
            <a:pPr marL="457200" marR="0">
              <a:spcBef>
                <a:spcPts val="0"/>
              </a:spcBef>
              <a:spcAft>
                <a:spcPts val="0"/>
              </a:spcAft>
            </a:pPr>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kjs027@shsu.edu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936.202.5037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533400" y="304800"/>
            <a:ext cx="5320917" cy="369332"/>
          </a:xfrm>
          <a:prstGeom prst="rect">
            <a:avLst/>
          </a:prstGeom>
          <a:noFill/>
        </p:spPr>
        <p:txBody>
          <a:bodyPr wrap="square" rtlCol="0">
            <a:spAutoFit/>
          </a:bodyPr>
          <a:lstStyle/>
          <a:p>
            <a:r>
              <a:rPr lang="en-US" dirty="0" smtClean="0"/>
              <a:t>DELTA ONLINE COURSE DESIGN ASSISTANCE</a:t>
            </a:r>
            <a:endParaRPr lang="en-US" dirty="0"/>
          </a:p>
        </p:txBody>
      </p:sp>
    </p:spTree>
    <p:extLst>
      <p:ext uri="{BB962C8B-B14F-4D97-AF65-F5344CB8AC3E}">
        <p14:creationId xmlns:p14="http://schemas.microsoft.com/office/powerpoint/2010/main" val="38447657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SERVICE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9670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0"/>
            <a:ext cx="8610600" cy="6553200"/>
          </a:xfrm>
        </p:spPr>
        <p:txBody>
          <a:bodyPr>
            <a:normAutofit/>
          </a:bodyPr>
          <a:lstStyle/>
          <a:p>
            <a:pPr marL="0" indent="0">
              <a:buNone/>
            </a:pPr>
            <a:endParaRPr lang="en-US" b="1" dirty="0" smtClean="0"/>
          </a:p>
          <a:p>
            <a:pPr marL="0" lvl="0" indent="0">
              <a:buNone/>
            </a:pPr>
            <a:endParaRPr lang="en-US" sz="3400" b="1" dirty="0" smtClean="0"/>
          </a:p>
          <a:p>
            <a:pPr marL="0" lvl="0" indent="0">
              <a:buNone/>
            </a:pPr>
            <a:endParaRPr lang="en-US" sz="3400" b="1" dirty="0" smtClean="0"/>
          </a:p>
        </p:txBody>
      </p:sp>
      <p:sp>
        <p:nvSpPr>
          <p:cNvPr id="3" name="TextBox 2"/>
          <p:cNvSpPr txBox="1"/>
          <p:nvPr/>
        </p:nvSpPr>
        <p:spPr>
          <a:xfrm>
            <a:off x="392317" y="433181"/>
            <a:ext cx="6617645" cy="923330"/>
          </a:xfrm>
          <a:prstGeom prst="rect">
            <a:avLst/>
          </a:prstGeom>
          <a:noFill/>
        </p:spPr>
        <p:txBody>
          <a:bodyPr wrap="none" rtlCol="0">
            <a:spAutoFit/>
          </a:bodyPr>
          <a:lstStyle/>
          <a:p>
            <a:r>
              <a:rPr lang="en-US" b="1" dirty="0" smtClean="0"/>
              <a:t>SHSU Faculty Excellence in Service Awards</a:t>
            </a:r>
          </a:p>
          <a:p>
            <a:endParaRPr lang="en-US" b="1" dirty="0"/>
          </a:p>
          <a:p>
            <a:r>
              <a:rPr lang="en-US" dirty="0" smtClean="0"/>
              <a:t>Dwayne </a:t>
            </a:r>
            <a:r>
              <a:rPr lang="en-US" dirty="0" err="1" smtClean="0"/>
              <a:t>Pavelock</a:t>
            </a:r>
            <a:r>
              <a:rPr lang="en-US" dirty="0" smtClean="0"/>
              <a:t> (Agricultural Sciences and Engineering Technology)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84679"/>
            <a:ext cx="6217920" cy="4389120"/>
          </a:xfrm>
          <a:prstGeom prst="rect">
            <a:avLst/>
          </a:prstGeom>
        </p:spPr>
      </p:pic>
    </p:spTree>
    <p:extLst>
      <p:ext uri="{BB962C8B-B14F-4D97-AF65-F5344CB8AC3E}">
        <p14:creationId xmlns:p14="http://schemas.microsoft.com/office/powerpoint/2010/main" val="2931578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9122"/>
            <a:ext cx="7055380" cy="1400530"/>
          </a:xfrm>
        </p:spPr>
        <p:txBody>
          <a:bodyPr/>
          <a:lstStyle/>
          <a:p>
            <a:r>
              <a:rPr lang="en-US" dirty="0" smtClean="0"/>
              <a:t>Service Activities</a:t>
            </a:r>
            <a:r>
              <a:rPr lang="en-US" dirty="0"/>
              <a:t> </a:t>
            </a:r>
            <a:r>
              <a:rPr lang="en-US" dirty="0" smtClean="0"/>
              <a:t>from Dean’s Office</a:t>
            </a:r>
            <a:endParaRPr lang="en-US" dirty="0"/>
          </a:p>
        </p:txBody>
      </p:sp>
      <p:sp>
        <p:nvSpPr>
          <p:cNvPr id="3" name="Content Placeholder 2"/>
          <p:cNvSpPr>
            <a:spLocks noGrp="1"/>
          </p:cNvSpPr>
          <p:nvPr>
            <p:ph idx="1"/>
          </p:nvPr>
        </p:nvSpPr>
        <p:spPr>
          <a:xfrm>
            <a:off x="0" y="1295400"/>
            <a:ext cx="8229600" cy="5414681"/>
          </a:xfrm>
        </p:spPr>
        <p:txBody>
          <a:bodyPr/>
          <a:lstStyle/>
          <a:p>
            <a:endParaRPr lang="en-US" dirty="0" smtClean="0"/>
          </a:p>
          <a:p>
            <a:r>
              <a:rPr lang="en-US" dirty="0" smtClean="0"/>
              <a:t>Dean’s Office and Biology Faculty attended “Houston Hispanic Forum” and Lone Star College recruiting events</a:t>
            </a:r>
          </a:p>
          <a:p>
            <a:r>
              <a:rPr lang="en-US" dirty="0" smtClean="0"/>
              <a:t>Organized Annual College Career Fair</a:t>
            </a:r>
          </a:p>
          <a:p>
            <a:r>
              <a:rPr lang="en-US" dirty="0" smtClean="0"/>
              <a:t>Served on Faculty Compensation Committee</a:t>
            </a:r>
          </a:p>
          <a:p>
            <a:r>
              <a:rPr lang="en-US" dirty="0" smtClean="0"/>
              <a:t>Chaired the Dean of Graduate Studies Search Committee</a:t>
            </a:r>
          </a:p>
          <a:p>
            <a:r>
              <a:rPr lang="en-US" dirty="0" smtClean="0"/>
              <a:t>Served on Promotion and Tenure Policy Review Committee</a:t>
            </a:r>
          </a:p>
          <a:p>
            <a:r>
              <a:rPr lang="en-US" dirty="0" smtClean="0"/>
              <a:t>Served on Let’s Talk Fundraiser for Honors College</a:t>
            </a:r>
          </a:p>
          <a:p>
            <a:r>
              <a:rPr lang="en-US" dirty="0" smtClean="0"/>
              <a:t>Supported College of Sciences Tailgate at Football Games</a:t>
            </a:r>
          </a:p>
          <a:p>
            <a:r>
              <a:rPr lang="en-US" dirty="0" smtClean="0"/>
              <a:t>Served on Search Committee for Vivarium Technician</a:t>
            </a:r>
          </a:p>
          <a:p>
            <a:r>
              <a:rPr lang="en-US" dirty="0" smtClean="0"/>
              <a:t>Supported Operation Math Girls outreach program</a:t>
            </a:r>
          </a:p>
          <a:p>
            <a:r>
              <a:rPr lang="en-US" dirty="0" smtClean="0"/>
              <a:t>Provided funding for Undergraduate Research Day</a:t>
            </a:r>
            <a:endParaRPr lang="en-US" dirty="0"/>
          </a:p>
        </p:txBody>
      </p:sp>
      <p:pic>
        <p:nvPicPr>
          <p:cNvPr id="5" name="Picture Placeholder 20"/>
          <p:cNvPicPr>
            <a:picLocks noChangeAspect="1"/>
          </p:cNvPicPr>
          <p:nvPr/>
        </p:nvPicPr>
        <p:blipFill>
          <a:blip r:embed="rId2" cstate="print">
            <a:extLst>
              <a:ext uri="{28A0092B-C50C-407E-A947-70E740481C1C}">
                <a14:useLocalDpi xmlns:a14="http://schemas.microsoft.com/office/drawing/2010/main" val="0"/>
              </a:ext>
            </a:extLst>
          </a:blip>
          <a:srcRect t="3791" b="3791"/>
          <a:stretch>
            <a:fillRect/>
          </a:stretch>
        </p:blipFill>
        <p:spPr>
          <a:xfrm>
            <a:off x="6282291" y="4941349"/>
            <a:ext cx="2808066" cy="1946581"/>
          </a:xfrm>
          <a:prstGeom prst="roundRect">
            <a:avLst>
              <a:gd name="adj" fmla="val 1858"/>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599" y="21125"/>
            <a:ext cx="2306413" cy="1729810"/>
          </a:xfrm>
          <a:prstGeom prst="rect">
            <a:avLst/>
          </a:prstGeom>
        </p:spPr>
      </p:pic>
    </p:spTree>
    <p:extLst>
      <p:ext uri="{BB962C8B-B14F-4D97-AF65-F5344CB8AC3E}">
        <p14:creationId xmlns:p14="http://schemas.microsoft.com/office/powerpoint/2010/main" val="3639243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1450757"/>
          </a:xfrm>
        </p:spPr>
        <p:txBody>
          <a:bodyPr>
            <a:normAutofit fontScale="90000"/>
          </a:bodyPr>
          <a:lstStyle/>
          <a:p>
            <a:r>
              <a:rPr lang="en-US" b="1" dirty="0" smtClean="0"/>
              <a:t>COSET Faculty in Administration</a:t>
            </a:r>
            <a:r>
              <a:rPr lang="en-US" dirty="0" smtClean="0"/>
              <a:t/>
            </a:r>
            <a:br>
              <a:rPr lang="en-US" dirty="0" smtClean="0"/>
            </a:br>
            <a:endParaRPr lang="en-US" dirty="0"/>
          </a:p>
        </p:txBody>
      </p:sp>
      <p:sp>
        <p:nvSpPr>
          <p:cNvPr id="3" name="Content Placeholder 2"/>
          <p:cNvSpPr>
            <a:spLocks noGrp="1"/>
          </p:cNvSpPr>
          <p:nvPr>
            <p:ph idx="1"/>
          </p:nvPr>
        </p:nvSpPr>
        <p:spPr>
          <a:xfrm>
            <a:off x="609600" y="1981200"/>
            <a:ext cx="6711654" cy="4195481"/>
          </a:xfrm>
        </p:spPr>
        <p:txBody>
          <a:bodyPr>
            <a:normAutofit fontScale="85000" lnSpcReduction="20000"/>
          </a:bodyPr>
          <a:lstStyle/>
          <a:p>
            <a:r>
              <a:rPr lang="en-US" sz="3200" b="1" dirty="0" smtClean="0"/>
              <a:t>Dr. Jerry Cook (Biology), Associate VP of Research</a:t>
            </a:r>
          </a:p>
          <a:p>
            <a:r>
              <a:rPr lang="en-US" sz="3200" b="1" dirty="0" smtClean="0"/>
              <a:t>Dr. Tamara Cook (Biology), Director of EURECA</a:t>
            </a:r>
          </a:p>
          <a:p>
            <a:r>
              <a:rPr lang="en-US" sz="3200" b="1" dirty="0" smtClean="0"/>
              <a:t>Dr. Patrick Lewis (Biology), Assistant Director of Honors Program</a:t>
            </a:r>
          </a:p>
          <a:p>
            <a:r>
              <a:rPr lang="en-US" sz="3200" b="1" dirty="0" smtClean="0"/>
              <a:t>Dr. Bill Lutterschmidt (Biology), Director of University Research Centers</a:t>
            </a:r>
          </a:p>
          <a:p>
            <a:r>
              <a:rPr lang="en-US" sz="3200" b="1" dirty="0" smtClean="0"/>
              <a:t>Dr. Diane Neudorf (Biology), ACE coordinator for COS</a:t>
            </a:r>
          </a:p>
          <a:p>
            <a:r>
              <a:rPr lang="en-US" sz="3200" b="1" dirty="0" smtClean="0"/>
              <a:t>Dr. Todd Prim (Biology), Interim Director of PACE</a:t>
            </a:r>
          </a:p>
          <a:p>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5699243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2718"/>
            <a:ext cx="7311490" cy="1400530"/>
          </a:xfrm>
        </p:spPr>
        <p:txBody>
          <a:bodyPr/>
          <a:lstStyle/>
          <a:p>
            <a:r>
              <a:rPr lang="en-US" dirty="0" smtClean="0"/>
              <a:t>Other Service Contributions	</a:t>
            </a:r>
            <a:endParaRPr lang="en-US" dirty="0"/>
          </a:p>
        </p:txBody>
      </p:sp>
      <p:sp>
        <p:nvSpPr>
          <p:cNvPr id="3" name="Content Placeholder 2"/>
          <p:cNvSpPr>
            <a:spLocks noGrp="1"/>
          </p:cNvSpPr>
          <p:nvPr>
            <p:ph idx="1"/>
          </p:nvPr>
        </p:nvSpPr>
        <p:spPr>
          <a:xfrm>
            <a:off x="-111216" y="1858999"/>
            <a:ext cx="6711654" cy="4195481"/>
          </a:xfrm>
        </p:spPr>
        <p:txBody>
          <a:bodyPr>
            <a:normAutofit/>
          </a:bodyPr>
          <a:lstStyle/>
          <a:p>
            <a:pPr marL="0" indent="0">
              <a:buNone/>
            </a:pPr>
            <a:endParaRPr lang="en-US" dirty="0" smtClean="0"/>
          </a:p>
          <a:p>
            <a:endParaRPr lang="en-US" dirty="0"/>
          </a:p>
        </p:txBody>
      </p:sp>
      <p:sp>
        <p:nvSpPr>
          <p:cNvPr id="4" name="Rectangle 3"/>
          <p:cNvSpPr/>
          <p:nvPr/>
        </p:nvSpPr>
        <p:spPr>
          <a:xfrm>
            <a:off x="248216" y="1676400"/>
            <a:ext cx="8991600" cy="4801314"/>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Dr. Rick </a:t>
            </a:r>
            <a:r>
              <a:rPr lang="en-US" dirty="0">
                <a:latin typeface="Calibri" panose="020F0502020204030204" pitchFamily="34" charset="0"/>
                <a:ea typeface="Calibri" panose="020F0502020204030204" pitchFamily="34" charset="0"/>
                <a:cs typeface="Times New Roman" panose="02020603050405020304" pitchFamily="18" charset="0"/>
              </a:rPr>
              <a:t>White is the co-winner of the DAAD Alumni Association’s Award for International Exchange</a:t>
            </a:r>
            <a:r>
              <a:rPr lang="en-US" dirty="0" smtClean="0">
                <a:latin typeface="Calibri" panose="020F0502020204030204" pitchFamily="34" charset="0"/>
                <a:ea typeface="Calibri" panose="020F0502020204030204" pitchFamily="34" charset="0"/>
                <a:cs typeface="Times New Roman" panose="02020603050405020304" pitchFamily="18" charset="0"/>
              </a:rPr>
              <a:t>.</a:t>
            </a:r>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Dr. Alex </a:t>
            </a:r>
            <a:r>
              <a:rPr lang="en-US" dirty="0" err="1" smtClean="0">
                <a:latin typeface="Calibri" panose="020F0502020204030204" pitchFamily="34" charset="0"/>
                <a:ea typeface="Calibri" panose="020F0502020204030204" pitchFamily="34" charset="0"/>
                <a:cs typeface="Times New Roman" panose="02020603050405020304" pitchFamily="18" charset="0"/>
              </a:rPr>
              <a:t>Mikishev</a:t>
            </a:r>
            <a:r>
              <a:rPr lang="en-US" dirty="0" smtClean="0">
                <a:latin typeface="Calibri" panose="020F0502020204030204" pitchFamily="34" charset="0"/>
                <a:ea typeface="Calibri" panose="020F0502020204030204" pitchFamily="34" charset="0"/>
                <a:cs typeface="Times New Roman" panose="02020603050405020304" pitchFamily="18" charset="0"/>
              </a:rPr>
              <a:t> is organizing the conference in the Woodlands on ”Bifurcations and</a:t>
            </a:r>
          </a:p>
          <a:p>
            <a:r>
              <a:rPr lang="en-US" dirty="0" smtClean="0">
                <a:latin typeface="Calibri" panose="020F0502020204030204" pitchFamily="34" charset="0"/>
                <a:ea typeface="Calibri" panose="020F0502020204030204" pitchFamily="34" charset="0"/>
                <a:cs typeface="Times New Roman" panose="02020603050405020304" pitchFamily="18" charset="0"/>
              </a:rPr>
              <a:t>Instabilities in Fluid Dynamics” July 11-14 2017.</a:t>
            </a:r>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Dr. Melinda Holt elected to the American Statistical Association’s Council of Chapters Governing Board for a 3-year term</a:t>
            </a:r>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Dr. Luis Garcia served as a research director for 2016 Mathematical Sciences Research Institute Undergraduate Program</a:t>
            </a:r>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Dr. Dusty Jones served as President of the Association of Mathematics Teacher Educators in Texas</a:t>
            </a:r>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Biology hosted the Texas Chapter of American Society of Microbiology</a:t>
            </a:r>
          </a:p>
          <a:p>
            <a:r>
              <a:rPr lang="en-US" dirty="0" smtClean="0">
                <a:latin typeface="Calibri" panose="020F0502020204030204" pitchFamily="34" charset="0"/>
                <a:ea typeface="Calibri" panose="020F0502020204030204" pitchFamily="34" charset="0"/>
                <a:cs typeface="Times New Roman" panose="02020603050405020304" pitchFamily="18" charset="0"/>
              </a:rPr>
              <a:t>Math hosted the “Conference on the Teaching of Mathematics 6-12”</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373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6554788" cy="1524000"/>
          </a:xfrm>
        </p:spPr>
        <p:txBody>
          <a:bodyPr/>
          <a:lstStyle/>
          <a:p>
            <a:r>
              <a:rPr lang="en-US" dirty="0" smtClean="0"/>
              <a:t>Editorships</a:t>
            </a:r>
            <a:endParaRPr lang="en-US" dirty="0"/>
          </a:p>
        </p:txBody>
      </p:sp>
      <p:sp>
        <p:nvSpPr>
          <p:cNvPr id="3" name="Content Placeholder 2"/>
          <p:cNvSpPr>
            <a:spLocks noGrp="1"/>
          </p:cNvSpPr>
          <p:nvPr>
            <p:ph idx="4294967295"/>
          </p:nvPr>
        </p:nvSpPr>
        <p:spPr>
          <a:xfrm>
            <a:off x="0" y="885731"/>
            <a:ext cx="7924800" cy="5562600"/>
          </a:xfrm>
        </p:spPr>
        <p:txBody>
          <a:bodyPr>
            <a:normAutofit fontScale="92500"/>
          </a:bodyPr>
          <a:lstStyle/>
          <a:p>
            <a:r>
              <a:rPr lang="en-US" sz="2400" b="1" dirty="0" smtClean="0"/>
              <a:t>Dr. Don </a:t>
            </a:r>
            <a:r>
              <a:rPr lang="en-US" sz="2400" b="1" dirty="0"/>
              <a:t>Albert </a:t>
            </a:r>
            <a:r>
              <a:rPr lang="en-US" sz="2400" b="1" dirty="0" smtClean="0"/>
              <a:t>serves as </a:t>
            </a:r>
            <a:r>
              <a:rPr lang="en-US" sz="2400" b="1" dirty="0"/>
              <a:t>editor of the </a:t>
            </a:r>
            <a:r>
              <a:rPr lang="en-US" sz="2400" b="1" i="1" dirty="0"/>
              <a:t>International Journal of Applied Geospatial </a:t>
            </a:r>
            <a:r>
              <a:rPr lang="en-US" sz="2400" b="1" i="1" dirty="0" smtClean="0"/>
              <a:t>Research</a:t>
            </a:r>
            <a:endParaRPr lang="en-US" sz="2400" b="1" dirty="0"/>
          </a:p>
          <a:p>
            <a:r>
              <a:rPr lang="en-US" sz="2400" b="1" dirty="0" smtClean="0"/>
              <a:t>Dr.  Luis Garcia, Associate Editor, American Mathematical Monthly and J. of Algebraic Statistics</a:t>
            </a:r>
          </a:p>
          <a:p>
            <a:r>
              <a:rPr lang="en-US" sz="2400" b="1" dirty="0" smtClean="0"/>
              <a:t>Dr. </a:t>
            </a:r>
            <a:r>
              <a:rPr lang="en-US" sz="2400" b="1" dirty="0" err="1" smtClean="0"/>
              <a:t>Jianzhong</a:t>
            </a:r>
            <a:r>
              <a:rPr lang="en-US" sz="2400" b="1" dirty="0" smtClean="0"/>
              <a:t> Wang, Associate Editor for  International Journal of Applied Analytics and Mathematics and Computer Data Science</a:t>
            </a:r>
          </a:p>
          <a:p>
            <a:r>
              <a:rPr lang="en-US" sz="2400" b="1" dirty="0" smtClean="0"/>
              <a:t>Dr. Dusty Jones, Editorial Board, International J. of Ed. Research. </a:t>
            </a:r>
          </a:p>
          <a:p>
            <a:pPr lvl="0"/>
            <a:r>
              <a:rPr lang="en-US" sz="2400" b="1" dirty="0" smtClean="0"/>
              <a:t>Dr</a:t>
            </a:r>
            <a:r>
              <a:rPr lang="en-US" sz="2400" b="1" dirty="0"/>
              <a:t>. Chris </a:t>
            </a:r>
            <a:r>
              <a:rPr lang="en-US" sz="2400" b="1" dirty="0" smtClean="0"/>
              <a:t>Randle </a:t>
            </a:r>
            <a:r>
              <a:rPr lang="en-US" sz="2400" b="1" dirty="0"/>
              <a:t>is Editor-in-Chief of </a:t>
            </a:r>
            <a:r>
              <a:rPr lang="en-US" sz="2400" b="1" i="1" dirty="0" err="1"/>
              <a:t>Castanea</a:t>
            </a:r>
            <a:r>
              <a:rPr lang="en-US" sz="2400" b="1" dirty="0"/>
              <a:t>, the Journal of the Southern Appalachian Botanical </a:t>
            </a:r>
            <a:r>
              <a:rPr lang="en-US" sz="2400" b="1" dirty="0" smtClean="0"/>
              <a:t>Society</a:t>
            </a:r>
          </a:p>
          <a:p>
            <a:pPr lvl="0"/>
            <a:r>
              <a:rPr lang="en-US" sz="2400" b="1" dirty="0" smtClean="0"/>
              <a:t>Dr</a:t>
            </a:r>
            <a:r>
              <a:rPr lang="en-US" sz="2400" b="1" dirty="0"/>
              <a:t>. </a:t>
            </a:r>
            <a:r>
              <a:rPr lang="en-US" sz="2400" b="1" dirty="0" smtClean="0"/>
              <a:t>Kyle </a:t>
            </a:r>
            <a:r>
              <a:rPr lang="en-US" sz="2400" b="1" dirty="0" err="1" smtClean="0"/>
              <a:t>Stutts</a:t>
            </a:r>
            <a:r>
              <a:rPr lang="en-US" sz="2400" b="1" dirty="0" smtClean="0"/>
              <a:t> and Art </a:t>
            </a:r>
            <a:r>
              <a:rPr lang="en-US" sz="2400" b="1" dirty="0" err="1" smtClean="0"/>
              <a:t>Wolfskill</a:t>
            </a:r>
            <a:r>
              <a:rPr lang="en-US" sz="2400" b="1" dirty="0" smtClean="0"/>
              <a:t> serve on Editorial Board – </a:t>
            </a:r>
            <a:r>
              <a:rPr lang="en-US" sz="2400" b="1" i="1" dirty="0" smtClean="0"/>
              <a:t>Journal of North American Colleges </a:t>
            </a:r>
            <a:r>
              <a:rPr lang="en-US" sz="2400" b="1" i="1" dirty="0"/>
              <a:t>and Teachers of </a:t>
            </a:r>
            <a:r>
              <a:rPr lang="en-US" sz="2400" b="1" i="1" dirty="0" smtClean="0"/>
              <a:t>Agriculture</a:t>
            </a:r>
          </a:p>
          <a:p>
            <a:pPr lvl="0"/>
            <a:r>
              <a:rPr lang="en-US" sz="2400" b="1" dirty="0" smtClean="0"/>
              <a:t>Dr. David Thompson is Associate Editor for Analytical Sciences Digital Library</a:t>
            </a:r>
            <a:endParaRPr lang="en-US" sz="2400" b="1" dirty="0"/>
          </a:p>
          <a:p>
            <a:pPr lvl="0"/>
            <a:endParaRPr lang="en-US" sz="2400" b="1" i="1" dirty="0"/>
          </a:p>
          <a:p>
            <a:endParaRPr lang="en-US" b="1"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294882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Equipment and Infrastructure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6180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6995160" cy="560601"/>
          </a:xfrm>
        </p:spPr>
        <p:txBody>
          <a:bodyPr>
            <a:normAutofit fontScale="90000"/>
          </a:bodyPr>
          <a:lstStyle/>
          <a:p>
            <a:r>
              <a:rPr lang="en-US" dirty="0" smtClean="0"/>
              <a:t>Academic Buildings	</a:t>
            </a:r>
            <a:endParaRPr lang="en-US" dirty="0"/>
          </a:p>
        </p:txBody>
      </p:sp>
      <p:sp>
        <p:nvSpPr>
          <p:cNvPr id="3" name="Content Placeholder 2"/>
          <p:cNvSpPr>
            <a:spLocks noGrp="1"/>
          </p:cNvSpPr>
          <p:nvPr>
            <p:ph idx="1"/>
          </p:nvPr>
        </p:nvSpPr>
        <p:spPr>
          <a:xfrm>
            <a:off x="381000" y="1828800"/>
            <a:ext cx="8686800" cy="4195481"/>
          </a:xfrm>
        </p:spPr>
        <p:txBody>
          <a:bodyPr>
            <a:noAutofit/>
          </a:bodyPr>
          <a:lstStyle/>
          <a:p>
            <a:r>
              <a:rPr lang="en-US" sz="2800" dirty="0" smtClean="0"/>
              <a:t>Sciences Annex (Vivarium-Animal Care Facility) is fully operational, Ed </a:t>
            </a:r>
            <a:r>
              <a:rPr lang="en-US" sz="2800" dirty="0" err="1" smtClean="0"/>
              <a:t>Tivador</a:t>
            </a:r>
            <a:r>
              <a:rPr lang="en-US" sz="2800" dirty="0" smtClean="0"/>
              <a:t> is the Animal Care Technician</a:t>
            </a:r>
          </a:p>
          <a:p>
            <a:r>
              <a:rPr lang="en-US" sz="2800" dirty="0" smtClean="0"/>
              <a:t>$5 million in renovation work on Lee Drain to be spent over next three fiscal years on deferred maintenance (new flooring, ceiling tiles, exterior work, replace skylight with clerestory roof, mold abatement, etc.) </a:t>
            </a:r>
          </a:p>
        </p:txBody>
      </p:sp>
    </p:spTree>
    <p:extLst>
      <p:ext uri="{BB962C8B-B14F-4D97-AF65-F5344CB8AC3E}">
        <p14:creationId xmlns:p14="http://schemas.microsoft.com/office/powerpoint/2010/main" val="35802529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787640" cy="1450757"/>
          </a:xfrm>
        </p:spPr>
        <p:txBody>
          <a:bodyPr>
            <a:normAutofit fontScale="90000"/>
          </a:bodyPr>
          <a:lstStyle/>
          <a:p>
            <a:r>
              <a:rPr lang="en-US" dirty="0" smtClean="0"/>
              <a:t>Fred Pirkle Engineering Technology Center-opens Jan. 2017</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737361"/>
            <a:ext cx="6056841" cy="4542631"/>
          </a:xfrm>
        </p:spPr>
      </p:pic>
    </p:spTree>
    <p:extLst>
      <p:ext uri="{BB962C8B-B14F-4D97-AF65-F5344CB8AC3E}">
        <p14:creationId xmlns:p14="http://schemas.microsoft.com/office/powerpoint/2010/main" val="2156946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 Lab Building</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22462"/>
            <a:ext cx="4457322" cy="334299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386" y="1912654"/>
            <a:ext cx="4470400" cy="3352800"/>
          </a:xfrm>
          <a:prstGeom prst="rect">
            <a:avLst/>
          </a:prstGeom>
        </p:spPr>
      </p:pic>
      <p:sp>
        <p:nvSpPr>
          <p:cNvPr id="6" name="TextBox 5"/>
          <p:cNvSpPr txBox="1"/>
          <p:nvPr/>
        </p:nvSpPr>
        <p:spPr>
          <a:xfrm>
            <a:off x="457200" y="5450555"/>
            <a:ext cx="7660250" cy="646331"/>
          </a:xfrm>
          <a:prstGeom prst="rect">
            <a:avLst/>
          </a:prstGeom>
          <a:noFill/>
        </p:spPr>
        <p:txBody>
          <a:bodyPr wrap="square" rtlCol="0">
            <a:spAutoFit/>
          </a:bodyPr>
          <a:lstStyle/>
          <a:p>
            <a:r>
              <a:rPr lang="en-US" dirty="0" smtClean="0"/>
              <a:t>Ground Breaking Ceremony September 7</a:t>
            </a:r>
            <a:r>
              <a:rPr lang="en-US" baseline="30000" dirty="0" smtClean="0"/>
              <a:t>th</a:t>
            </a:r>
            <a:r>
              <a:rPr lang="en-US" dirty="0" smtClean="0"/>
              <a:t> at 9:30am. Please attend if interested.</a:t>
            </a:r>
            <a:endParaRPr lang="en-US" dirty="0"/>
          </a:p>
        </p:txBody>
      </p:sp>
    </p:spTree>
    <p:extLst>
      <p:ext uri="{BB962C8B-B14F-4D97-AF65-F5344CB8AC3E}">
        <p14:creationId xmlns:p14="http://schemas.microsoft.com/office/powerpoint/2010/main" val="814322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436" y="286605"/>
            <a:ext cx="7538324" cy="932596"/>
          </a:xfrm>
        </p:spPr>
        <p:txBody>
          <a:bodyPr/>
          <a:lstStyle/>
          <a:p>
            <a:r>
              <a:rPr lang="en-US" dirty="0" smtClean="0"/>
              <a:t>New Faculty and Staff</a:t>
            </a:r>
            <a:endParaRPr lang="en-US" dirty="0"/>
          </a:p>
        </p:txBody>
      </p:sp>
      <p:sp>
        <p:nvSpPr>
          <p:cNvPr id="3" name="Content Placeholder 2"/>
          <p:cNvSpPr>
            <a:spLocks noGrp="1"/>
          </p:cNvSpPr>
          <p:nvPr>
            <p:ph idx="1"/>
          </p:nvPr>
        </p:nvSpPr>
        <p:spPr>
          <a:xfrm>
            <a:off x="828436" y="1828800"/>
            <a:ext cx="8086964" cy="4195481"/>
          </a:xfrm>
        </p:spPr>
        <p:txBody>
          <a:bodyPr>
            <a:normAutofit fontScale="92500" lnSpcReduction="20000"/>
          </a:bodyPr>
          <a:lstStyle/>
          <a:p>
            <a:r>
              <a:rPr lang="en-US" sz="3600" dirty="0" smtClean="0"/>
              <a:t>Agricultural Sciences and Engineering Technology</a:t>
            </a:r>
          </a:p>
          <a:p>
            <a:r>
              <a:rPr lang="en-US" sz="3600" dirty="0" smtClean="0"/>
              <a:t>Biological Sciences</a:t>
            </a:r>
          </a:p>
          <a:p>
            <a:r>
              <a:rPr lang="en-US" sz="3600" dirty="0" smtClean="0"/>
              <a:t>Chemistry</a:t>
            </a:r>
          </a:p>
          <a:p>
            <a:r>
              <a:rPr lang="en-US" sz="3600" dirty="0" smtClean="0"/>
              <a:t>Computer Science</a:t>
            </a:r>
          </a:p>
          <a:p>
            <a:r>
              <a:rPr lang="en-US" sz="3600" dirty="0" smtClean="0"/>
              <a:t>Geography and Geology</a:t>
            </a:r>
          </a:p>
          <a:p>
            <a:r>
              <a:rPr lang="en-US" sz="3600" dirty="0" smtClean="0"/>
              <a:t>Mathematics and Statistics</a:t>
            </a:r>
          </a:p>
          <a:p>
            <a:r>
              <a:rPr lang="en-US" sz="3600" dirty="0" smtClean="0"/>
              <a:t>Physics</a:t>
            </a:r>
          </a:p>
          <a:p>
            <a:endParaRPr lang="en-US" dirty="0"/>
          </a:p>
        </p:txBody>
      </p:sp>
    </p:spTree>
    <p:extLst>
      <p:ext uri="{BB962C8B-B14F-4D97-AF65-F5344CB8AC3E}">
        <p14:creationId xmlns:p14="http://schemas.microsoft.com/office/powerpoint/2010/main" val="19374193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762000"/>
            <a:ext cx="8873265" cy="4611270"/>
          </a:xfrm>
          <a:prstGeom prst="rect">
            <a:avLst/>
          </a:prstGeom>
        </p:spPr>
      </p:pic>
      <p:sp>
        <p:nvSpPr>
          <p:cNvPr id="3" name="TextBox 2"/>
          <p:cNvSpPr txBox="1"/>
          <p:nvPr/>
        </p:nvSpPr>
        <p:spPr>
          <a:xfrm>
            <a:off x="1981200" y="5791200"/>
            <a:ext cx="1675652" cy="369332"/>
          </a:xfrm>
          <a:prstGeom prst="rect">
            <a:avLst/>
          </a:prstGeom>
          <a:noFill/>
        </p:spPr>
        <p:txBody>
          <a:bodyPr wrap="none" rtlCol="0">
            <a:spAutoFit/>
          </a:bodyPr>
          <a:lstStyle/>
          <a:p>
            <a:r>
              <a:rPr lang="en-US" dirty="0" smtClean="0"/>
              <a:t>Opens Fall 2018</a:t>
            </a:r>
            <a:endParaRPr lang="en-US" dirty="0"/>
          </a:p>
        </p:txBody>
      </p:sp>
    </p:spTree>
    <p:extLst>
      <p:ext uri="{BB962C8B-B14F-4D97-AF65-F5344CB8AC3E}">
        <p14:creationId xmlns:p14="http://schemas.microsoft.com/office/powerpoint/2010/main" val="1252087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373" y="0"/>
            <a:ext cx="9056627" cy="6248400"/>
          </a:xfrm>
          <a:prstGeom prst="rect">
            <a:avLst/>
          </a:prstGeom>
        </p:spPr>
      </p:pic>
    </p:spTree>
    <p:extLst>
      <p:ext uri="{BB962C8B-B14F-4D97-AF65-F5344CB8AC3E}">
        <p14:creationId xmlns:p14="http://schemas.microsoft.com/office/powerpoint/2010/main" val="2846100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3" y="76200"/>
            <a:ext cx="7848600" cy="1400530"/>
          </a:xfrm>
        </p:spPr>
        <p:txBody>
          <a:bodyPr/>
          <a:lstStyle/>
          <a:p>
            <a:r>
              <a:rPr lang="en-US" dirty="0" smtClean="0"/>
              <a:t>  Other Academic Spaces</a:t>
            </a:r>
            <a:endParaRPr lang="en-US" dirty="0"/>
          </a:p>
        </p:txBody>
      </p:sp>
      <p:sp>
        <p:nvSpPr>
          <p:cNvPr id="7" name="TextBox 6"/>
          <p:cNvSpPr txBox="1"/>
          <p:nvPr/>
        </p:nvSpPr>
        <p:spPr>
          <a:xfrm>
            <a:off x="412334" y="1600200"/>
            <a:ext cx="8711296" cy="5109091"/>
          </a:xfrm>
          <a:prstGeom prst="rect">
            <a:avLst/>
          </a:prstGeom>
          <a:noFill/>
        </p:spPr>
        <p:txBody>
          <a:bodyPr wrap="none" rtlCol="0">
            <a:spAutoFit/>
          </a:bodyPr>
          <a:lstStyle/>
          <a:p>
            <a:r>
              <a:rPr lang="en-US" sz="4400" dirty="0" smtClean="0"/>
              <a:t>Allocated permanent space in a first </a:t>
            </a:r>
          </a:p>
          <a:p>
            <a:r>
              <a:rPr lang="en-US" sz="4400" dirty="0" smtClean="0"/>
              <a:t>floor room at The Woodlands Center </a:t>
            </a:r>
          </a:p>
          <a:p>
            <a:r>
              <a:rPr lang="en-US" sz="4400" dirty="0" smtClean="0"/>
              <a:t>for GIS lab.</a:t>
            </a:r>
          </a:p>
          <a:p>
            <a:r>
              <a:rPr lang="en-US" sz="4400" dirty="0" smtClean="0"/>
              <a:t>SHSU Natural History Museum </a:t>
            </a:r>
          </a:p>
          <a:p>
            <a:r>
              <a:rPr lang="en-US" sz="4400" dirty="0" smtClean="0"/>
              <a:t>Collection and teaching space </a:t>
            </a:r>
          </a:p>
          <a:p>
            <a:r>
              <a:rPr lang="en-US" sz="4400" dirty="0" smtClean="0"/>
              <a:t>available for use; </a:t>
            </a:r>
          </a:p>
          <a:p>
            <a:r>
              <a:rPr lang="en-US" sz="4400" dirty="0" smtClean="0"/>
              <a:t>Contact </a:t>
            </a:r>
            <a:r>
              <a:rPr lang="en-US" sz="4400" i="1" dirty="0" smtClean="0"/>
              <a:t>Will Godwin </a:t>
            </a:r>
            <a:r>
              <a:rPr lang="en-US" sz="4400" dirty="0" smtClean="0"/>
              <a:t>for reservations</a:t>
            </a:r>
          </a:p>
          <a:p>
            <a:endParaRPr lang="en-US" dirty="0"/>
          </a:p>
        </p:txBody>
      </p:sp>
    </p:spTree>
    <p:extLst>
      <p:ext uri="{BB962C8B-B14F-4D97-AF65-F5344CB8AC3E}">
        <p14:creationId xmlns:p14="http://schemas.microsoft.com/office/powerpoint/2010/main" val="31944211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071" y="0"/>
            <a:ext cx="7543800" cy="1450975"/>
          </a:xfrm>
        </p:spPr>
        <p:txBody>
          <a:bodyPr/>
          <a:lstStyle/>
          <a:p>
            <a:r>
              <a:rPr lang="en-US" dirty="0" smtClean="0"/>
              <a:t>CBFS Piney Woods Lab and Classroom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70" y="1523999"/>
            <a:ext cx="4781130" cy="35858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9191" y="705607"/>
            <a:ext cx="3747433" cy="28105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016" y="3516182"/>
            <a:ext cx="3758608" cy="2818956"/>
          </a:xfrm>
          <a:prstGeom prst="rect">
            <a:avLst/>
          </a:prstGeom>
        </p:spPr>
      </p:pic>
      <p:sp>
        <p:nvSpPr>
          <p:cNvPr id="6" name="Rectangle 5"/>
          <p:cNvSpPr/>
          <p:nvPr/>
        </p:nvSpPr>
        <p:spPr>
          <a:xfrm>
            <a:off x="279902" y="5109847"/>
            <a:ext cx="4572000" cy="1200329"/>
          </a:xfrm>
          <a:prstGeom prst="rect">
            <a:avLst/>
          </a:prstGeom>
        </p:spPr>
        <p:txBody>
          <a:bodyPr>
            <a:spAutoFit/>
          </a:bodyPr>
          <a:lstStyle/>
          <a:p>
            <a:r>
              <a:rPr lang="en-US" dirty="0"/>
              <a:t>Biological Field Station Piney Woods Lab is now open with lab, lecture hall, and </a:t>
            </a:r>
          </a:p>
          <a:p>
            <a:r>
              <a:rPr lang="en-US" dirty="0"/>
              <a:t>internet access; Contact </a:t>
            </a:r>
            <a:r>
              <a:rPr lang="en-US" i="1" dirty="0"/>
              <a:t>Alan Byboth </a:t>
            </a:r>
            <a:r>
              <a:rPr lang="en-US" dirty="0"/>
              <a:t>for reservations</a:t>
            </a:r>
          </a:p>
        </p:txBody>
      </p:sp>
    </p:spTree>
    <p:extLst>
      <p:ext uri="{BB962C8B-B14F-4D97-AF65-F5344CB8AC3E}">
        <p14:creationId xmlns:p14="http://schemas.microsoft.com/office/powerpoint/2010/main" val="2361887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066800"/>
            <a:ext cx="6781800" cy="5086350"/>
          </a:xfrm>
          <a:prstGeom prst="rect">
            <a:avLst/>
          </a:prstGeom>
        </p:spPr>
      </p:pic>
      <p:sp>
        <p:nvSpPr>
          <p:cNvPr id="4" name="Rectangle 3"/>
          <p:cNvSpPr/>
          <p:nvPr/>
        </p:nvSpPr>
        <p:spPr>
          <a:xfrm>
            <a:off x="838048" y="76200"/>
            <a:ext cx="6934351" cy="923330"/>
          </a:xfrm>
          <a:prstGeom prst="rect">
            <a:avLst/>
          </a:prstGeom>
        </p:spPr>
        <p:txBody>
          <a:bodyPr wrap="square">
            <a:spAutoFit/>
          </a:bodyPr>
          <a:lstStyle/>
          <a:p>
            <a:r>
              <a:rPr lang="en-US" b="1" dirty="0"/>
              <a:t>New Equipment</a:t>
            </a:r>
          </a:p>
          <a:p>
            <a:r>
              <a:rPr lang="en-US" dirty="0"/>
              <a:t>Scanning Electron Microscope donated to the Geology department from the Texas </a:t>
            </a:r>
            <a:r>
              <a:rPr lang="en-US" dirty="0" smtClean="0"/>
              <a:t>Department </a:t>
            </a:r>
            <a:r>
              <a:rPr lang="en-US" dirty="0"/>
              <a:t>Of Transportation</a:t>
            </a:r>
          </a:p>
        </p:txBody>
      </p:sp>
    </p:spTree>
    <p:extLst>
      <p:ext uri="{BB962C8B-B14F-4D97-AF65-F5344CB8AC3E}">
        <p14:creationId xmlns:p14="http://schemas.microsoft.com/office/powerpoint/2010/main" val="35588042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Goals for 2015-2016</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56309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from last year</a:t>
            </a:r>
            <a:endParaRPr lang="en-US" dirty="0"/>
          </a:p>
        </p:txBody>
      </p:sp>
      <p:sp>
        <p:nvSpPr>
          <p:cNvPr id="3" name="Content Placeholder 2"/>
          <p:cNvSpPr>
            <a:spLocks noGrp="1"/>
          </p:cNvSpPr>
          <p:nvPr>
            <p:ph idx="1"/>
          </p:nvPr>
        </p:nvSpPr>
        <p:spPr>
          <a:xfrm>
            <a:off x="381000" y="1828800"/>
            <a:ext cx="8610599" cy="5181600"/>
          </a:xfrm>
        </p:spPr>
        <p:txBody>
          <a:bodyPr>
            <a:normAutofit/>
          </a:bodyPr>
          <a:lstStyle/>
          <a:p>
            <a:pPr>
              <a:buFont typeface="Wingdings" panose="05000000000000000000" pitchFamily="2" charset="2"/>
              <a:buChar char="§"/>
            </a:pPr>
            <a:r>
              <a:rPr lang="en-US" sz="2100" dirty="0" smtClean="0"/>
              <a:t>Change Name to College of Science and Engineering Technology (COSET); approved by TSUS and THECB, new name starts Sept. 1</a:t>
            </a:r>
          </a:p>
          <a:p>
            <a:pPr>
              <a:buFont typeface="Wingdings" panose="05000000000000000000" pitchFamily="2" charset="2"/>
              <a:buChar char="§"/>
            </a:pPr>
            <a:r>
              <a:rPr lang="en-US" sz="2100" dirty="0" smtClean="0"/>
              <a:t>Submit Full Proposal for First PhD in College in Digital and Cyber Forensic Science-approved by TSUS, under review by THECB for spring 2018 start</a:t>
            </a:r>
          </a:p>
          <a:p>
            <a:pPr>
              <a:buFont typeface="Wingdings" panose="05000000000000000000" pitchFamily="2" charset="2"/>
              <a:buChar char="§"/>
            </a:pPr>
            <a:r>
              <a:rPr lang="en-US" sz="2100" dirty="0" smtClean="0"/>
              <a:t>Support Student Research - Provide Summer Research Grants for Graduate students to encourage timely and high quality research; funded 16 stipends summer 2016; funded undergraduate research program, funded FAST grants</a:t>
            </a:r>
          </a:p>
          <a:p>
            <a:pPr>
              <a:buFont typeface="Wingdings" panose="05000000000000000000" pitchFamily="2" charset="2"/>
              <a:buChar char="§"/>
            </a:pPr>
            <a:r>
              <a:rPr lang="en-US" sz="2100" dirty="0" smtClean="0"/>
              <a:t>Fundraising-Complete Gift for Engineering Technology, Have a $3,000,000 commitment from Quanta Energized Systems for Support for 1-2 Endowed Professors and research support</a:t>
            </a:r>
          </a:p>
          <a:p>
            <a:pPr lvl="1"/>
            <a:endParaRPr lang="en-US" dirty="0"/>
          </a:p>
        </p:txBody>
      </p:sp>
    </p:spTree>
    <p:extLst>
      <p:ext uri="{BB962C8B-B14F-4D97-AF65-F5344CB8AC3E}">
        <p14:creationId xmlns:p14="http://schemas.microsoft.com/office/powerpoint/2010/main" val="28154742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7475" y="76200"/>
            <a:ext cx="7756525" cy="669925"/>
          </a:xfrm>
        </p:spPr>
        <p:txBody>
          <a:bodyPr>
            <a:normAutofit fontScale="90000"/>
          </a:bodyPr>
          <a:lstStyle/>
          <a:p>
            <a:r>
              <a:rPr lang="en-US" dirty="0"/>
              <a:t>Goals from last </a:t>
            </a:r>
            <a:r>
              <a:rPr lang="en-US" dirty="0" smtClean="0"/>
              <a:t>year-continued</a:t>
            </a:r>
            <a:endParaRPr lang="en-US" dirty="0"/>
          </a:p>
        </p:txBody>
      </p:sp>
      <p:sp>
        <p:nvSpPr>
          <p:cNvPr id="3" name="Content Placeholder 2"/>
          <p:cNvSpPr>
            <a:spLocks noGrp="1"/>
          </p:cNvSpPr>
          <p:nvPr>
            <p:ph idx="4294967295"/>
          </p:nvPr>
        </p:nvSpPr>
        <p:spPr>
          <a:xfrm>
            <a:off x="0" y="914400"/>
            <a:ext cx="7543800" cy="2895600"/>
          </a:xfrm>
        </p:spPr>
        <p:txBody>
          <a:bodyPr>
            <a:normAutofit lnSpcReduction="10000"/>
          </a:bodyPr>
          <a:lstStyle/>
          <a:p>
            <a:r>
              <a:rPr lang="en-US" sz="2100" dirty="0"/>
              <a:t>Increase International Recruitment and Course Offerings</a:t>
            </a:r>
          </a:p>
          <a:p>
            <a:pPr lvl="1"/>
            <a:r>
              <a:rPr lang="en-US" sz="2100" dirty="0"/>
              <a:t>Develop proposal with </a:t>
            </a:r>
            <a:r>
              <a:rPr lang="en-US" sz="2100" dirty="0" err="1"/>
              <a:t>Karz</a:t>
            </a:r>
            <a:r>
              <a:rPr lang="en-US" sz="2100" dirty="0"/>
              <a:t> </a:t>
            </a:r>
            <a:r>
              <a:rPr lang="en-US" sz="2100" dirty="0" smtClean="0"/>
              <a:t>University, Turkey </a:t>
            </a:r>
            <a:r>
              <a:rPr lang="en-US" sz="2100" dirty="0"/>
              <a:t>for 2+2 program in </a:t>
            </a:r>
            <a:r>
              <a:rPr lang="en-US" sz="2100" dirty="0" smtClean="0"/>
              <a:t>Biotechnology/Bioengineering-met but not moving forward</a:t>
            </a:r>
          </a:p>
          <a:p>
            <a:pPr lvl="1"/>
            <a:r>
              <a:rPr lang="en-US" sz="2100" dirty="0" smtClean="0"/>
              <a:t>Zhejiang </a:t>
            </a:r>
            <a:r>
              <a:rPr lang="en-US" sz="2100" dirty="0"/>
              <a:t>Police College for Computer Science </a:t>
            </a:r>
            <a:r>
              <a:rPr lang="en-US" sz="2100" dirty="0" smtClean="0"/>
              <a:t>Digital Forensics 3+1 program; -will visit with them fall 2016 to discuss</a:t>
            </a:r>
          </a:p>
          <a:p>
            <a:pPr lvl="1"/>
            <a:r>
              <a:rPr lang="en-US" sz="2100" dirty="0" smtClean="0"/>
              <a:t>Teach </a:t>
            </a:r>
            <a:r>
              <a:rPr lang="en-US" sz="2100" dirty="0"/>
              <a:t>biology field course in Costa </a:t>
            </a:r>
            <a:r>
              <a:rPr lang="en-US" sz="2100" dirty="0" smtClean="0"/>
              <a:t>Rica-accomplished</a:t>
            </a:r>
          </a:p>
          <a:p>
            <a:pPr lvl="1"/>
            <a:r>
              <a:rPr lang="en-US" sz="2100" dirty="0" smtClean="0"/>
              <a:t>Signed MOU with three universities in Sri Lanka (University of </a:t>
            </a:r>
            <a:r>
              <a:rPr lang="en-US" sz="2100" dirty="0" err="1" smtClean="0"/>
              <a:t>Kalideniya</a:t>
            </a:r>
            <a:r>
              <a:rPr lang="en-US" sz="2100" dirty="0" smtClean="0"/>
              <a:t>, University of </a:t>
            </a:r>
            <a:r>
              <a:rPr lang="en-US" sz="2100" dirty="0" err="1" smtClean="0"/>
              <a:t>Perideniya</a:t>
            </a:r>
            <a:r>
              <a:rPr lang="en-US" sz="2100" dirty="0" smtClean="0"/>
              <a:t>, and University of </a:t>
            </a:r>
            <a:r>
              <a:rPr lang="en-US" sz="2100" dirty="0" err="1" smtClean="0"/>
              <a:t>Ruhuna</a:t>
            </a:r>
            <a:r>
              <a:rPr lang="en-US" sz="2100" dirty="0" smtClean="0"/>
              <a:t>), recruited a Biology student during visit.</a:t>
            </a:r>
            <a:endParaRPr lang="en-US" sz="21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176" y="3733800"/>
            <a:ext cx="3962400" cy="2971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8" y="3648075"/>
            <a:ext cx="4191000" cy="3143250"/>
          </a:xfrm>
          <a:prstGeom prst="rect">
            <a:avLst/>
          </a:prstGeom>
        </p:spPr>
      </p:pic>
    </p:spTree>
    <p:extLst>
      <p:ext uri="{BB962C8B-B14F-4D97-AF65-F5344CB8AC3E}">
        <p14:creationId xmlns:p14="http://schemas.microsoft.com/office/powerpoint/2010/main" val="4261231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FY17</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smtClean="0"/>
              <a:t>Obtain THECB approval and internal budget allocation to support PhD program in Digital and Cyber Forensic Science</a:t>
            </a:r>
          </a:p>
          <a:p>
            <a:pPr>
              <a:buFont typeface="Wingdings" panose="05000000000000000000" pitchFamily="2" charset="2"/>
              <a:buChar char="§"/>
            </a:pPr>
            <a:r>
              <a:rPr lang="en-US" sz="2400" dirty="0" smtClean="0"/>
              <a:t>Successfully </a:t>
            </a:r>
            <a:r>
              <a:rPr lang="en-US" sz="2400" dirty="0"/>
              <a:t>move Agricultural Sciences and Engineering Technology into Fred Pirkle </a:t>
            </a:r>
            <a:r>
              <a:rPr lang="en-US" sz="2400" dirty="0" smtClean="0"/>
              <a:t>Building and hire the first Quanta Endowed Professor of Engineering Technology</a:t>
            </a:r>
            <a:endParaRPr lang="en-US" sz="2400" dirty="0"/>
          </a:p>
          <a:p>
            <a:pPr>
              <a:buFont typeface="Wingdings" panose="05000000000000000000" pitchFamily="2" charset="2"/>
              <a:buChar char="§"/>
            </a:pPr>
            <a:r>
              <a:rPr lang="en-US" sz="2400" dirty="0" smtClean="0"/>
              <a:t>Complete Planning for Biological Sciences Building Equipment Needs </a:t>
            </a:r>
          </a:p>
          <a:p>
            <a:pPr>
              <a:buFont typeface="Wingdings" panose="05000000000000000000" pitchFamily="2" charset="2"/>
              <a:buChar char="§"/>
            </a:pPr>
            <a:r>
              <a:rPr lang="en-US" sz="2400" dirty="0" smtClean="0"/>
              <a:t>Complete Curriculum Proposals for BS in Environmental Science and Revised Curriculum for Composite Science</a:t>
            </a:r>
          </a:p>
          <a:p>
            <a:endParaRPr lang="en-US" dirty="0" smtClean="0"/>
          </a:p>
          <a:p>
            <a:endParaRPr lang="en-US" dirty="0"/>
          </a:p>
        </p:txBody>
      </p:sp>
    </p:spTree>
    <p:extLst>
      <p:ext uri="{BB962C8B-B14F-4D97-AF65-F5344CB8AC3E}">
        <p14:creationId xmlns:p14="http://schemas.microsoft.com/office/powerpoint/2010/main" val="37209036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a great year!</a:t>
            </a:r>
            <a:endParaRPr lang="en-US" dirty="0"/>
          </a:p>
        </p:txBody>
      </p:sp>
      <p:sp>
        <p:nvSpPr>
          <p:cNvPr id="3" name="Content Placeholder 2"/>
          <p:cNvSpPr>
            <a:spLocks noGrp="1"/>
          </p:cNvSpPr>
          <p:nvPr>
            <p:ph idx="1"/>
          </p:nvPr>
        </p:nvSpPr>
        <p:spPr>
          <a:xfrm>
            <a:off x="365760" y="1981200"/>
            <a:ext cx="8458200" cy="3767670"/>
          </a:xfrm>
        </p:spPr>
        <p:txBody>
          <a:bodyPr>
            <a:normAutofit/>
          </a:bodyPr>
          <a:lstStyle/>
          <a:p>
            <a:r>
              <a:rPr lang="en-US" sz="3200" b="1" dirty="0" smtClean="0"/>
              <a:t>Please provide your input into all of these areas through your departmental meetings, department chair, faculty senate representatives, and other venues.</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360072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953000"/>
            <a:ext cx="8610600" cy="1524000"/>
          </a:xfrm>
        </p:spPr>
        <p:txBody>
          <a:bodyPr>
            <a:normAutofit/>
          </a:bodyPr>
          <a:lstStyle/>
          <a:p>
            <a:r>
              <a:rPr lang="en-US" dirty="0" smtClean="0"/>
              <a:t>College of Science &amp; Engineering Technology Excellence Awards</a:t>
            </a:r>
            <a:endParaRPr lang="en-US" dirty="0"/>
          </a:p>
        </p:txBody>
      </p:sp>
      <p:sp>
        <p:nvSpPr>
          <p:cNvPr id="3" name="Content Placeholder 2"/>
          <p:cNvSpPr>
            <a:spLocks noGrp="1"/>
          </p:cNvSpPr>
          <p:nvPr>
            <p:ph idx="4294967295"/>
          </p:nvPr>
        </p:nvSpPr>
        <p:spPr>
          <a:xfrm>
            <a:off x="533400" y="558800"/>
            <a:ext cx="8610600" cy="5410200"/>
          </a:xfrm>
        </p:spPr>
        <p:txBody>
          <a:bodyPr>
            <a:normAutofit/>
          </a:bodyPr>
          <a:lstStyle/>
          <a:p>
            <a:r>
              <a:rPr lang="en-US" sz="2200" b="1" dirty="0"/>
              <a:t>Graduate Student Excellence in Research </a:t>
            </a:r>
            <a:r>
              <a:rPr lang="en-US" sz="2200" b="1" dirty="0" smtClean="0"/>
              <a:t>– Mrs. </a:t>
            </a:r>
            <a:r>
              <a:rPr lang="en-US" sz="2200" b="1" dirty="0" err="1" smtClean="0"/>
              <a:t>Damilola</a:t>
            </a:r>
            <a:r>
              <a:rPr lang="en-US" sz="2200" b="1" dirty="0" smtClean="0"/>
              <a:t> </a:t>
            </a:r>
            <a:r>
              <a:rPr lang="en-US" sz="2200" b="1" dirty="0" err="1" smtClean="0"/>
              <a:t>Omotajo</a:t>
            </a:r>
            <a:r>
              <a:rPr lang="en-US" sz="2200" b="1" dirty="0" smtClean="0"/>
              <a:t> (Biological Sciences)</a:t>
            </a:r>
            <a:endParaRPr lang="en-US" sz="2200" b="1" dirty="0"/>
          </a:p>
          <a:p>
            <a:r>
              <a:rPr lang="en-US" sz="2200" b="1" dirty="0"/>
              <a:t>Student Excellence in Teaching </a:t>
            </a:r>
            <a:r>
              <a:rPr lang="en-US" sz="2200" b="1" dirty="0" smtClean="0"/>
              <a:t>– Mr. Kenneth Barnes and Mr. Kyle </a:t>
            </a:r>
            <a:r>
              <a:rPr lang="en-US" sz="2200" b="1" dirty="0" err="1" smtClean="0"/>
              <a:t>Laqua</a:t>
            </a:r>
            <a:r>
              <a:rPr lang="en-US" sz="2200" b="1" dirty="0" smtClean="0"/>
              <a:t> (Agricultural Sciences and Engineering Technology)</a:t>
            </a:r>
            <a:endParaRPr lang="en-US" sz="2200" b="1" dirty="0"/>
          </a:p>
          <a:p>
            <a:r>
              <a:rPr lang="en-US" sz="2200" b="1" dirty="0"/>
              <a:t>Adjunct Faculty Excellence in Teaching </a:t>
            </a:r>
            <a:r>
              <a:rPr lang="en-US" sz="2200" b="1" dirty="0" smtClean="0"/>
              <a:t>– Mrs. Sonia Yung (Biological Sciences) and Marsha Wilson (Agricultural Sciences and Engineering Technology)</a:t>
            </a:r>
          </a:p>
          <a:p>
            <a:r>
              <a:rPr lang="en-US" sz="2200" b="1" dirty="0" smtClean="0"/>
              <a:t>Faculty </a:t>
            </a:r>
            <a:r>
              <a:rPr lang="en-US" sz="2200" b="1" dirty="0"/>
              <a:t>Excellence in Research </a:t>
            </a:r>
            <a:r>
              <a:rPr lang="en-US" sz="2200" b="1" dirty="0" smtClean="0"/>
              <a:t>– Dr. </a:t>
            </a:r>
            <a:r>
              <a:rPr lang="en-US" sz="2200" b="1" dirty="0" err="1" smtClean="0"/>
              <a:t>Qingzhong</a:t>
            </a:r>
            <a:r>
              <a:rPr lang="en-US" sz="2200" b="1" dirty="0" smtClean="0"/>
              <a:t> “Frank” Liu (Computer Science)</a:t>
            </a:r>
          </a:p>
          <a:p>
            <a:r>
              <a:rPr lang="en-US" sz="2200" b="1" dirty="0"/>
              <a:t>Faculty Excellence in Teaching – Dr. </a:t>
            </a:r>
            <a:r>
              <a:rPr lang="en-US" sz="2200" b="1" dirty="0" smtClean="0"/>
              <a:t>Marcy Beverly (Agricultural Sciences and Engineering Technology)</a:t>
            </a:r>
            <a:endParaRPr lang="en-US" sz="2200" b="1" dirty="0"/>
          </a:p>
          <a:p>
            <a:r>
              <a:rPr lang="en-US" sz="2200" b="1" dirty="0" smtClean="0"/>
              <a:t>Faculty </a:t>
            </a:r>
            <a:r>
              <a:rPr lang="en-US" sz="2200" b="1" dirty="0"/>
              <a:t>Excellence in Service – </a:t>
            </a:r>
            <a:r>
              <a:rPr lang="en-US" sz="2200" b="1" dirty="0" smtClean="0"/>
              <a:t>Dr. Darren Williams (Chemistry)</a:t>
            </a:r>
            <a:endParaRPr lang="en-US" sz="2200" b="1" dirty="0"/>
          </a:p>
          <a:p>
            <a:endParaRPr lang="en-US" dirty="0"/>
          </a:p>
        </p:txBody>
      </p:sp>
      <p:sp>
        <p:nvSpPr>
          <p:cNvPr id="4" name="TextBox 3"/>
          <p:cNvSpPr txBox="1"/>
          <p:nvPr/>
        </p:nvSpPr>
        <p:spPr>
          <a:xfrm>
            <a:off x="152400" y="228600"/>
            <a:ext cx="5171609" cy="646331"/>
          </a:xfrm>
          <a:prstGeom prst="rect">
            <a:avLst/>
          </a:prstGeom>
          <a:noFill/>
        </p:spPr>
        <p:txBody>
          <a:bodyPr wrap="none" rtlCol="0">
            <a:spAutoFit/>
          </a:bodyPr>
          <a:lstStyle/>
          <a:p>
            <a:r>
              <a:rPr lang="en-US" dirty="0" smtClean="0"/>
              <a:t>Please join me in congratulating the winners:</a:t>
            </a:r>
          </a:p>
          <a:p>
            <a:endParaRPr lang="en-US" dirty="0"/>
          </a:p>
        </p:txBody>
      </p:sp>
    </p:spTree>
    <p:extLst>
      <p:ext uri="{BB962C8B-B14F-4D97-AF65-F5344CB8AC3E}">
        <p14:creationId xmlns:p14="http://schemas.microsoft.com/office/powerpoint/2010/main" val="29745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00600"/>
            <a:ext cx="8610600" cy="1524000"/>
          </a:xfrm>
        </p:spPr>
        <p:txBody>
          <a:bodyPr/>
          <a:lstStyle/>
          <a:p>
            <a:r>
              <a:rPr lang="en-US" dirty="0" smtClean="0"/>
              <a:t>Faculty Tenure and Promotion</a:t>
            </a:r>
            <a:endParaRPr lang="en-US" dirty="0"/>
          </a:p>
        </p:txBody>
      </p:sp>
      <p:sp>
        <p:nvSpPr>
          <p:cNvPr id="3" name="Content Placeholder 2"/>
          <p:cNvSpPr>
            <a:spLocks noGrp="1"/>
          </p:cNvSpPr>
          <p:nvPr>
            <p:ph idx="4294967295"/>
          </p:nvPr>
        </p:nvSpPr>
        <p:spPr>
          <a:xfrm>
            <a:off x="0" y="228600"/>
            <a:ext cx="9144000" cy="5791200"/>
          </a:xfrm>
        </p:spPr>
        <p:txBody>
          <a:bodyPr>
            <a:normAutofit/>
          </a:bodyPr>
          <a:lstStyle/>
          <a:p>
            <a:r>
              <a:rPr lang="en-US" sz="3200" b="1" dirty="0" smtClean="0"/>
              <a:t>Tenure and Promotion to Associate Professor</a:t>
            </a:r>
          </a:p>
          <a:p>
            <a:pPr lvl="1"/>
            <a:r>
              <a:rPr lang="en-US" sz="3200" b="1" dirty="0" err="1" smtClean="0"/>
              <a:t>Qingzhong</a:t>
            </a:r>
            <a:r>
              <a:rPr lang="en-US" sz="3200" b="1" dirty="0" smtClean="0"/>
              <a:t> “Frank” Liu (Computer Science)</a:t>
            </a:r>
          </a:p>
          <a:p>
            <a:pPr lvl="1"/>
            <a:r>
              <a:rPr lang="en-US" sz="3200" b="1" dirty="0" err="1" smtClean="0"/>
              <a:t>Karpoor</a:t>
            </a:r>
            <a:r>
              <a:rPr lang="en-US" sz="3200" b="1" dirty="0" smtClean="0"/>
              <a:t> </a:t>
            </a:r>
            <a:r>
              <a:rPr lang="en-US" sz="3200" b="1" dirty="0" err="1" smtClean="0"/>
              <a:t>Shashidar</a:t>
            </a:r>
            <a:r>
              <a:rPr lang="en-US" sz="3200" b="1" dirty="0" smtClean="0"/>
              <a:t> (Computer Science)</a:t>
            </a:r>
          </a:p>
          <a:p>
            <a:pPr lvl="1"/>
            <a:r>
              <a:rPr lang="en-US" sz="3200" b="1" dirty="0" smtClean="0"/>
              <a:t>Gary Acton (Geography and Geology)</a:t>
            </a:r>
          </a:p>
          <a:p>
            <a:pPr lvl="1"/>
            <a:r>
              <a:rPr lang="en-US" sz="3200" b="1" dirty="0" err="1" smtClean="0"/>
              <a:t>Falguni</a:t>
            </a:r>
            <a:r>
              <a:rPr lang="en-US" sz="3200" b="1" dirty="0" smtClean="0"/>
              <a:t> Mukherjee (Geography and Geology)</a:t>
            </a:r>
          </a:p>
          <a:p>
            <a:pPr lvl="1"/>
            <a:r>
              <a:rPr lang="en-US" sz="3200" b="1" dirty="0" smtClean="0"/>
              <a:t>Ed Swim (Mathematics and Statistics)</a:t>
            </a:r>
          </a:p>
          <a:p>
            <a:r>
              <a:rPr lang="en-US" sz="3200" b="1" dirty="0" smtClean="0"/>
              <a:t>Promotion to Professor</a:t>
            </a:r>
          </a:p>
          <a:p>
            <a:pPr lvl="1"/>
            <a:r>
              <a:rPr lang="en-US" sz="3200" b="1" dirty="0" smtClean="0"/>
              <a:t>Patrick Lewis (Biological Sciences)</a:t>
            </a:r>
          </a:p>
          <a:p>
            <a:pPr lvl="1"/>
            <a:r>
              <a:rPr lang="en-US" sz="3200" b="1" dirty="0" smtClean="0"/>
              <a:t>Todd Primm (Biological Sciences)</a:t>
            </a:r>
          </a:p>
          <a:p>
            <a:pPr lvl="1"/>
            <a:r>
              <a:rPr lang="en-US" sz="3200" b="1" dirty="0" smtClean="0"/>
              <a:t>Darren Williams (Chemistry)</a:t>
            </a:r>
          </a:p>
          <a:p>
            <a:pPr lvl="1"/>
            <a:endParaRPr lang="en-US" dirty="0"/>
          </a:p>
        </p:txBody>
      </p:sp>
    </p:spTree>
    <p:extLst>
      <p:ext uri="{BB962C8B-B14F-4D97-AF65-F5344CB8AC3E}">
        <p14:creationId xmlns:p14="http://schemas.microsoft.com/office/powerpoint/2010/main" val="4120253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52400"/>
            <a:ext cx="7543800" cy="1450757"/>
          </a:xfrm>
        </p:spPr>
        <p:txBody>
          <a:bodyPr/>
          <a:lstStyle/>
          <a:p>
            <a:r>
              <a:rPr lang="en-US" b="1" dirty="0" smtClean="0"/>
              <a:t>Retirements</a:t>
            </a:r>
            <a:endParaRPr lang="en-US" b="1" dirty="0"/>
          </a:p>
        </p:txBody>
      </p:sp>
      <p:sp>
        <p:nvSpPr>
          <p:cNvPr id="3" name="Content Placeholder 2"/>
          <p:cNvSpPr>
            <a:spLocks noGrp="1"/>
          </p:cNvSpPr>
          <p:nvPr>
            <p:ph idx="1"/>
          </p:nvPr>
        </p:nvSpPr>
        <p:spPr>
          <a:xfrm>
            <a:off x="228601" y="1746414"/>
            <a:ext cx="8915400" cy="4326466"/>
          </a:xfrm>
        </p:spPr>
        <p:txBody>
          <a:bodyPr>
            <a:noAutofit/>
          </a:bodyPr>
          <a:lstStyle/>
          <a:p>
            <a:r>
              <a:rPr lang="en-US" sz="3200" b="1" dirty="0" smtClean="0"/>
              <a:t>Ms. Tammy Gray (31 years), Dean’s Office</a:t>
            </a:r>
          </a:p>
          <a:p>
            <a:r>
              <a:rPr lang="en-US" sz="3200" b="1" dirty="0"/>
              <a:t>Dr. Rick White </a:t>
            </a:r>
            <a:r>
              <a:rPr lang="en-US" sz="3200" b="1" dirty="0" smtClean="0"/>
              <a:t>     (32 </a:t>
            </a:r>
            <a:r>
              <a:rPr lang="en-US" sz="3200" b="1" dirty="0"/>
              <a:t>years</a:t>
            </a:r>
            <a:r>
              <a:rPr lang="en-US" sz="3200" b="1" dirty="0" smtClean="0"/>
              <a:t>), Chemistry</a:t>
            </a:r>
            <a:endParaRPr lang="en-US" sz="3200" b="1" dirty="0"/>
          </a:p>
          <a:p>
            <a:r>
              <a:rPr lang="en-US" sz="3200" b="1" dirty="0" smtClean="0"/>
              <a:t>Dr. Jack Turner     (36 years), Biology</a:t>
            </a:r>
          </a:p>
          <a:p>
            <a:r>
              <a:rPr lang="en-US" sz="3200" b="1" dirty="0" smtClean="0"/>
              <a:t>Dr. Jim </a:t>
            </a:r>
            <a:r>
              <a:rPr lang="en-US" sz="3200" b="1" dirty="0" err="1" smtClean="0"/>
              <a:t>DeShaw</a:t>
            </a:r>
            <a:r>
              <a:rPr lang="en-US" sz="3200" b="1" dirty="0" smtClean="0"/>
              <a:t>    (46 years), Biology (January 2017)</a:t>
            </a:r>
          </a:p>
          <a:p>
            <a:endParaRPr lang="en-US" sz="3200" b="1" dirty="0" smtClean="0"/>
          </a:p>
          <a:p>
            <a:r>
              <a:rPr lang="en-US" sz="3200" b="1" dirty="0" smtClean="0"/>
              <a:t>Thank you for your 145 years of service to SHSU!</a:t>
            </a:r>
          </a:p>
          <a:p>
            <a:r>
              <a:rPr lang="en-US" sz="3200" b="1" dirty="0" smtClean="0"/>
              <a:t>We wish you the best in your retirement!</a:t>
            </a:r>
          </a:p>
        </p:txBody>
      </p:sp>
    </p:spTree>
    <p:extLst>
      <p:ext uri="{BB962C8B-B14F-4D97-AF65-F5344CB8AC3E}">
        <p14:creationId xmlns:p14="http://schemas.microsoft.com/office/powerpoint/2010/main" val="2326377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6740</TotalTime>
  <Words>3232</Words>
  <Application>Microsoft Office PowerPoint</Application>
  <PresentationFormat>On-screen Show (4:3)</PresentationFormat>
  <Paragraphs>630</Paragraphs>
  <Slides>69</Slides>
  <Notes>27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Calibri Light</vt:lpstr>
      <vt:lpstr>Times New Roman</vt:lpstr>
      <vt:lpstr>Times-PDF</vt:lpstr>
      <vt:lpstr>Wingdings</vt:lpstr>
      <vt:lpstr>Retrospect</vt:lpstr>
      <vt:lpstr>College of Science and Engineering Technology* (COSET)</vt:lpstr>
      <vt:lpstr>Overview </vt:lpstr>
      <vt:lpstr>Office of the Dean</vt:lpstr>
      <vt:lpstr>College Staff Associates from DELTA</vt:lpstr>
      <vt:lpstr>PowerPoint Presentation</vt:lpstr>
      <vt:lpstr>New Faculty and Staff</vt:lpstr>
      <vt:lpstr>College of Science &amp; Engineering Technology Excellence Awards</vt:lpstr>
      <vt:lpstr>Faculty Tenure and Promotion</vt:lpstr>
      <vt:lpstr>Retirements</vt:lpstr>
      <vt:lpstr>Enrollment and Credit Hours</vt:lpstr>
      <vt:lpstr>Undergraduates in COSET  Data as of 8/18/2016-compared to 2015 and 2014 Sciences                         3425/2992/4121, up 15% over last year </vt:lpstr>
      <vt:lpstr>Graduate Students in COSET  Data as of 8/18/2016 , compared to 2015 and 2014, up 1% over last year</vt:lpstr>
      <vt:lpstr>PowerPoint Presentation</vt:lpstr>
      <vt:lpstr>COSET Graduates</vt:lpstr>
      <vt:lpstr>Teaching and Curriculum </vt:lpstr>
      <vt:lpstr>Teaching Excellence Awards</vt:lpstr>
      <vt:lpstr>Academic Community Engagement (ACE)</vt:lpstr>
      <vt:lpstr>How do I ACE my course?</vt:lpstr>
      <vt:lpstr>Neudorf - BIOL 1413 Honors Zoology</vt:lpstr>
      <vt:lpstr>S. Frey – PLSC 1307 Plant Science/PLSC 2399 Floral Design</vt:lpstr>
      <vt:lpstr>R. James – Phys 1404 – Solar System Astronomy </vt:lpstr>
      <vt:lpstr>J. Wozniak – BIOL 1401 – Env. Science</vt:lpstr>
      <vt:lpstr>Why should I ACE my class?</vt:lpstr>
      <vt:lpstr>But….</vt:lpstr>
      <vt:lpstr>Cumulative ACE classes in COS</vt:lpstr>
      <vt:lpstr>Number of ACE Courses By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and Scholarship </vt:lpstr>
      <vt:lpstr>SHSU Award of Excellence in Scholarly and Artistic Accomplishment</vt:lpstr>
      <vt:lpstr>Office of Graduate Studies Awards</vt:lpstr>
      <vt:lpstr>Faculty Research Grant ($5,000): 5 out of the 10 awards were to COSET faculty </vt:lpstr>
      <vt:lpstr>Enhancement Research Grants ($15,000):  4 of the 10 awards were to COSET Faculty </vt:lpstr>
      <vt:lpstr>Professional Development Leaves for FY17</vt:lpstr>
      <vt:lpstr>COSET Dean’s Office Funding for Research</vt:lpstr>
      <vt:lpstr>External Funding (7/1/15-7/1/16)</vt:lpstr>
      <vt:lpstr>Selected Awards and Active Grants 2014-2015     </vt:lpstr>
      <vt:lpstr>Scholarship</vt:lpstr>
      <vt:lpstr>SERVICE</vt:lpstr>
      <vt:lpstr>PowerPoint Presentation</vt:lpstr>
      <vt:lpstr>Service Activities from Dean’s Office</vt:lpstr>
      <vt:lpstr>COSET Faculty in Administration </vt:lpstr>
      <vt:lpstr>Other Service Contributions </vt:lpstr>
      <vt:lpstr>Editorships</vt:lpstr>
      <vt:lpstr>Equipment and Infrastructure</vt:lpstr>
      <vt:lpstr>Academic Buildings </vt:lpstr>
      <vt:lpstr>Fred Pirkle Engineering Technology Center-opens Jan. 2017</vt:lpstr>
      <vt:lpstr>Biology Lab Building</vt:lpstr>
      <vt:lpstr>PowerPoint Presentation</vt:lpstr>
      <vt:lpstr>PowerPoint Presentation</vt:lpstr>
      <vt:lpstr>  Other Academic Spaces</vt:lpstr>
      <vt:lpstr>CBFS Piney Woods Lab and Classroom</vt:lpstr>
      <vt:lpstr>PowerPoint Presentation</vt:lpstr>
      <vt:lpstr>Review of Goals for 2015-2016</vt:lpstr>
      <vt:lpstr>Goals from last year</vt:lpstr>
      <vt:lpstr>Goals from last year-continued</vt:lpstr>
      <vt:lpstr>Goals for FY17</vt:lpstr>
      <vt:lpstr>Have a great year!</vt:lpstr>
    </vt:vector>
  </TitlesOfParts>
  <Company>Sam Houston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of Sciences</dc:title>
  <dc:creator>Pascarella, John</dc:creator>
  <cp:lastModifiedBy>Gillespie, Marcus</cp:lastModifiedBy>
  <cp:revision>509</cp:revision>
  <cp:lastPrinted>2013-08-27T13:25:01Z</cp:lastPrinted>
  <dcterms:created xsi:type="dcterms:W3CDTF">2012-08-26T18:06:29Z</dcterms:created>
  <dcterms:modified xsi:type="dcterms:W3CDTF">2016-08-23T19:19:33Z</dcterms:modified>
</cp:coreProperties>
</file>